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300" r:id="rId20"/>
    <p:sldId id="301" r:id="rId21"/>
    <p:sldId id="303" r:id="rId22"/>
    <p:sldId id="304" r:id="rId23"/>
    <p:sldId id="305" r:id="rId24"/>
    <p:sldId id="294" r:id="rId25"/>
    <p:sldId id="283" r:id="rId26"/>
    <p:sldId id="306" r:id="rId27"/>
    <p:sldId id="271" r:id="rId28"/>
    <p:sldId id="307" r:id="rId29"/>
    <p:sldId id="30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Montserrat" pitchFamily="2" charset="77"/>
      <p:regular r:id="rId39"/>
      <p:bold r:id="rId40"/>
      <p:italic r:id="rId41"/>
      <p:boldItalic r:id="rId42"/>
    </p:embeddedFont>
    <p:embeddedFont>
      <p:font typeface="Montserrat Classic Bold" pitchFamily="2" charset="77"/>
      <p:regular r:id="rId43"/>
      <p:bold r:id="rId44"/>
      <p:italic r:id="rId45"/>
      <p:boldItalic r:id="rId46"/>
    </p:embeddedFont>
    <p:embeddedFont>
      <p:font typeface="Montserrat Light" pitchFamily="2" charset="77"/>
      <p:regular r:id="rId47"/>
      <p:italic r:id="rId48"/>
    </p:embeddedFont>
    <p:embeddedFont>
      <p:font typeface="Montserrat Light Bold" pitchFamily="2" charset="7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8EB"/>
    <a:srgbClr val="4F81BD"/>
    <a:srgbClr val="818489"/>
    <a:srgbClr val="1D242C"/>
    <a:srgbClr val="F9FDFB"/>
    <a:srgbClr val="C9EDD9"/>
    <a:srgbClr val="FDF2F5"/>
    <a:srgbClr val="8BD4AC"/>
    <a:srgbClr val="FAE3E7"/>
    <a:srgbClr val="F19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309" autoAdjust="0"/>
  </p:normalViewPr>
  <p:slideViewPr>
    <p:cSldViewPr>
      <p:cViewPr>
        <p:scale>
          <a:sx n="65" d="100"/>
          <a:sy n="65" d="100"/>
        </p:scale>
        <p:origin x="1160"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73.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720.png"/><Relationship Id="rId1" Type="http://schemas.openxmlformats.org/officeDocument/2006/relationships/image" Target="../media/image710.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740.pn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Extract colors</a:t>
          </a:r>
        </a:p>
        <a:p>
          <a:pPr>
            <a:defRPr cap="all"/>
          </a:pPr>
          <a:endParaRPr lang="en-US" sz="2000" b="1" spc="0" dirty="0">
            <a:latin typeface="Montserrat" pitchFamily="2" charset="77"/>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Train</a:t>
          </a:r>
          <a:r>
            <a:rPr lang="en-US" sz="2400" b="1" spc="0" dirty="0">
              <a:solidFill>
                <a:srgbClr val="1D242C"/>
              </a:solidFill>
              <a:latin typeface="Calibri" panose="020F0502020204030204" pitchFamily="34" charset="0"/>
              <a:cs typeface="Calibri" panose="020F0502020204030204" pitchFamily="34" charset="0"/>
            </a:rPr>
            <a:t> the models</a:t>
          </a:r>
        </a:p>
        <a:p>
          <a:pPr>
            <a:defRPr cap="all"/>
          </a:pPr>
          <a:endParaRPr lang="en-US" sz="2400" b="1"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Validate</a:t>
          </a:r>
          <a:endParaRPr lang="en-US" sz="2400" b="1" spc="0" dirty="0">
            <a:latin typeface="Montserrat" pitchFamily="2" charset="77"/>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Compare</a:t>
          </a:r>
          <a:endParaRPr lang="en-US" sz="2000" b="1" spc="0" dirty="0">
            <a:latin typeface="Montserrat" pitchFamily="2" charset="77"/>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abel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mc:AlternateContent xmlns:mc="http://schemas.openxmlformats.org/markup-compatibility/2006" xmlns:a14="http://schemas.microsoft.com/office/drawing/2010/main">
      <mc:Choice Requires="a14">
        <dgm:pt modelId="{49655E95-9482-40D8-A917-48FDEA8446F8}">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Recall</m:t>
                    </m:r>
                    <m:r>
                      <m:rPr>
                        <m:nor/>
                      </m:rPr>
                      <a:rPr lang="es-ES" sz="2400" b="0" i="1" spc="300" smtClean="0">
                        <a:latin typeface="Montserrat" pitchFamily="2" charset="77"/>
                      </a:rPr>
                      <m:t> =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TP</m:t>
                        </m:r>
                      </m:num>
                      <m:den>
                        <m:r>
                          <m:rPr>
                            <m:nor/>
                          </m:rPr>
                          <a:rPr lang="es-ES" sz="2400" b="0" i="1" spc="300" smtClean="0">
                            <a:latin typeface="Montserrat" pitchFamily="2" charset="77"/>
                          </a:rPr>
                          <m:t>TP</m:t>
                        </m:r>
                        <m:r>
                          <m:rPr>
                            <m:nor/>
                          </m:rPr>
                          <a:rPr lang="es-ES" sz="2400" b="0" i="1" spc="300" smtClean="0">
                            <a:latin typeface="Montserrat" pitchFamily="2" charset="77"/>
                          </a:rPr>
                          <m:t>+</m:t>
                        </m:r>
                        <m:r>
                          <m:rPr>
                            <m:nor/>
                          </m:rPr>
                          <a:rPr lang="es-ES" sz="2400" b="0" i="1" spc="300" smtClean="0">
                            <a:latin typeface="Montserrat" pitchFamily="2" charset="77"/>
                          </a:rPr>
                          <m:t>FN</m:t>
                        </m:r>
                      </m:den>
                    </m:f>
                  </m:oMath>
                </m:oMathPara>
              </a14:m>
              <a:endParaRPr lang="en-US" sz="2400" i="1" spc="300" dirty="0">
                <a:latin typeface="Montserrat" pitchFamily="2" charset="77"/>
              </a:endParaRPr>
            </a:p>
          </dgm:t>
        </dgm:pt>
      </mc:Choice>
      <mc:Fallback xmlns="">
        <dgm:pt modelId="{49655E95-9482-40D8-A917-48FDEA8446F8}">
          <dgm:prSet custT="1"/>
          <dgm:spPr/>
          <dgm:t>
            <a:bodyPr/>
            <a:lstStyle/>
            <a:p>
              <a:pPr>
                <a:lnSpc>
                  <a:spcPct val="100000"/>
                </a:lnSpc>
              </a:pPr>
              <a:r>
                <a:rPr lang="es-ES" sz="2400" b="0" i="0" spc="300">
                  <a:latin typeface="Cambria Math" panose="02040503050406030204" pitchFamily="18" charset="0"/>
                </a:rPr>
                <a:t>"Recall = " </a:t>
              </a:r>
              <a:r>
                <a:rPr lang="es-ES" sz="2400" b="0" i="0" spc="300">
                  <a:latin typeface="Montserrat" pitchFamily="2" charset="77"/>
                </a:rPr>
                <a:t> "TP</a:t>
              </a:r>
              <a:r>
                <a:rPr lang="es-ES" sz="2400" b="0" i="0" spc="300">
                  <a:latin typeface="Cambria Math" panose="02040503050406030204" pitchFamily="18" charset="0"/>
                </a:rPr>
                <a:t>" /"</a:t>
              </a:r>
              <a:r>
                <a:rPr lang="es-ES" sz="2400" b="0" i="0" spc="300">
                  <a:latin typeface="Montserrat" pitchFamily="2" charset="77"/>
                </a:rPr>
                <a:t>TP+FN</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BD12A5DF-71A8-4678-A3F1-441C67DE8975}" type="sibTrans" cxnId="{201ECC40-7685-41DA-AE68-2D176F297C39}">
      <dgm:prSet/>
      <dgm:spPr/>
      <dgm:t>
        <a:bodyPr/>
        <a:lstStyle/>
        <a:p>
          <a:pPr algn="ctr"/>
          <a:endParaRPr lang="en-US" sz="2400">
            <a:latin typeface="Montserrat" pitchFamily="2" charset="77"/>
          </a:endParaRPr>
        </a:p>
      </dgm:t>
    </dgm:pt>
    <dgm:pt modelId="{969BD7F3-604A-48F3-8313-B5C60C5674F9}" type="parTrans" cxnId="{201ECC40-7685-41DA-AE68-2D176F297C39}">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C0E7D676-E34E-4950-ACBB-3C41E202B558}">
          <dgm:prSet custT="1"/>
          <dgm:spPr/>
          <dgm: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s-ES" sz="2400" b="0" i="1" spc="300" smtClean="0">
                            <a:latin typeface="Cambria Math" panose="02040503050406030204" pitchFamily="18" charset="0"/>
                          </a:rPr>
                        </m:ctrlPr>
                      </m:sSubPr>
                      <m:e>
                        <m:r>
                          <m:rPr>
                            <m:nor/>
                          </m:rPr>
                          <a:rPr lang="es-ES" sz="2400" b="0" i="1" spc="300" smtClean="0">
                            <a:latin typeface="Montserrat" pitchFamily="2" charset="77"/>
                          </a:rPr>
                          <m:t>F</m:t>
                        </m:r>
                      </m:e>
                      <m:sub>
                        <m:r>
                          <m:rPr>
                            <m:nor/>
                          </m:rPr>
                          <a:rPr lang="es-ES" sz="2400" b="0" i="1" spc="300" smtClean="0">
                            <a:latin typeface="Montserrat" pitchFamily="2" charset="77"/>
                          </a:rPr>
                          <m:t>1</m:t>
                        </m:r>
                      </m:sub>
                    </m:sSub>
                    <m:r>
                      <m:rPr>
                        <m:nor/>
                      </m:rPr>
                      <a:rPr lang="es-ES" sz="2400" b="0" i="1" spc="300" smtClean="0">
                        <a:latin typeface="Montserrat" pitchFamily="2" charset="77"/>
                      </a:rPr>
                      <m:t> </m:t>
                    </m:r>
                    <m:r>
                      <m:rPr>
                        <m:nor/>
                      </m:rPr>
                      <a:rPr lang="es-ES" sz="2400" b="0" i="1" spc="300" smtClean="0">
                        <a:latin typeface="Montserrat" pitchFamily="2" charset="77"/>
                      </a:rPr>
                      <m:t>score</m:t>
                    </m:r>
                    <m:r>
                      <m:rPr>
                        <m:nor/>
                      </m:rPr>
                      <a:rPr lang="es-ES" sz="2400" b="0" i="1" spc="300" smtClean="0">
                        <a:latin typeface="Montserrat" pitchFamily="2" charset="77"/>
                      </a:rPr>
                      <m:t> =</m:t>
                    </m:r>
                    <m:r>
                      <a:rPr lang="es-ES" sz="2400" b="0" i="1" spc="300" smtClean="0">
                        <a:latin typeface="Cambria Math" panose="02040503050406030204" pitchFamily="18" charset="0"/>
                      </a:rPr>
                      <m:t>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Precision</m:t>
                        </m:r>
                        <m:r>
                          <m:rPr>
                            <m:nor/>
                          </m:rPr>
                          <a:rPr lang="es-ES" sz="2400" b="0" i="1" spc="300" smtClean="0">
                            <a:latin typeface="Montserrat" pitchFamily="2" charset="77"/>
                          </a:rPr>
                          <m:t> ∗ </m:t>
                        </m:r>
                        <m:r>
                          <m:rPr>
                            <m:nor/>
                          </m:rPr>
                          <a:rPr lang="es-ES" sz="2400" b="0" i="1" spc="300" smtClean="0">
                            <a:latin typeface="Montserrat" pitchFamily="2" charset="77"/>
                          </a:rPr>
                          <m:t>Recall</m:t>
                        </m:r>
                      </m:num>
                      <m:den>
                        <m:r>
                          <m:rPr>
                            <m:nor/>
                          </m:rPr>
                          <a:rPr lang="es-ES" sz="2400" b="0" i="1" spc="300" smtClean="0">
                            <a:latin typeface="Montserrat" pitchFamily="2" charset="77"/>
                          </a:rPr>
                          <m:t>Precision</m:t>
                        </m:r>
                        <m:r>
                          <m:rPr>
                            <m:nor/>
                          </m:rPr>
                          <a:rPr lang="es-ES" sz="2400" b="0" i="1" spc="300" smtClean="0">
                            <a:latin typeface="Montserrat" pitchFamily="2" charset="77"/>
                          </a:rPr>
                          <m:t>+</m:t>
                        </m:r>
                        <m:r>
                          <m:rPr>
                            <m:nor/>
                          </m:rPr>
                          <a:rPr lang="es-ES" sz="2400" b="0" i="1" spc="300" smtClean="0">
                            <a:latin typeface="Montserrat" pitchFamily="2" charset="77"/>
                          </a:rPr>
                          <m:t>Recall</m:t>
                        </m:r>
                      </m:den>
                    </m:f>
                  </m:oMath>
                </m:oMathPara>
              </a14:m>
              <a:endParaRPr lang="en-US" sz="2400" i="1" spc="300" dirty="0">
                <a:latin typeface="Montserrat" pitchFamily="2" charset="77"/>
              </a:endParaRPr>
            </a:p>
          </dgm:t>
        </dgm:pt>
      </mc:Choice>
      <mc:Fallback xmlns="">
        <dgm:pt modelId="{C0E7D676-E34E-4950-ACBB-3C41E202B558}">
          <dgm:prSet custT="1"/>
          <dgm:spPr/>
          <dgm:t>
            <a:bodyPr/>
            <a:lstStyle/>
            <a:p>
              <a:pPr>
                <a:lnSpc>
                  <a:spcPct val="100000"/>
                </a:lnSpc>
              </a:pPr>
              <a:r>
                <a:rPr lang="es-ES" sz="2400" b="0" i="0" spc="300">
                  <a:latin typeface="Montserrat" pitchFamily="2" charset="77"/>
                </a:rPr>
                <a:t>"F</a:t>
              </a:r>
              <a:r>
                <a:rPr lang="es-ES" sz="2400" b="0" i="0" spc="300">
                  <a:latin typeface="Cambria Math" panose="02040503050406030204" pitchFamily="18" charset="0"/>
                </a:rPr>
                <a:t>" _"</a:t>
              </a:r>
              <a:r>
                <a:rPr lang="es-ES" sz="2400" b="0" i="0" spc="300">
                  <a:latin typeface="Montserrat" pitchFamily="2" charset="77"/>
                </a:rPr>
                <a:t>1</a:t>
              </a:r>
              <a:r>
                <a:rPr lang="es-ES" sz="2400" b="0" i="0" spc="300">
                  <a:latin typeface="Cambria Math" panose="02040503050406030204" pitchFamily="18" charset="0"/>
                </a:rPr>
                <a:t>"  " score =" </a:t>
              </a:r>
              <a:r>
                <a:rPr lang="es-ES" sz="2400" b="0" i="0" spc="300">
                  <a:latin typeface="Montserrat" pitchFamily="2" charset="77"/>
                </a:rPr>
                <a:t> "Precision ∗ Recall</a:t>
              </a:r>
              <a:r>
                <a:rPr lang="es-ES" sz="2400" b="0" i="0" spc="300">
                  <a:latin typeface="Cambria Math" panose="02040503050406030204" pitchFamily="18" charset="0"/>
                </a:rPr>
                <a:t>" /"</a:t>
              </a:r>
              <a:r>
                <a:rPr lang="es-ES" sz="2400" b="0" i="0" spc="300">
                  <a:latin typeface="Montserrat" pitchFamily="2" charset="77"/>
                </a:rPr>
                <a:t>Precision+Recall</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66D61CD7-B225-42FE-A2D9-E49F4C114738}" type="sibTrans" cxnId="{12B4C4B6-32CA-4BB6-868C-13FDFDFD52EB}">
      <dgm:prSet/>
      <dgm:spPr/>
      <dgm:t>
        <a:bodyPr/>
        <a:lstStyle/>
        <a:p>
          <a:pPr algn="ctr"/>
          <a:endParaRPr lang="en-US" sz="2400">
            <a:latin typeface="Montserrat" pitchFamily="2" charset="77"/>
          </a:endParaRPr>
        </a:p>
      </dgm:t>
    </dgm:pt>
    <dgm:pt modelId="{53E0C2C2-D424-4EA6-8734-1664DC20D13F}" type="parTrans" cxnId="{12B4C4B6-32CA-4BB6-868C-13FDFDFD52EB}">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5DD0FC5E-53EE-4F40-8C7A-975A03DFA6A0}">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Accuracy</m:t>
                    </m:r>
                    <m:r>
                      <m:rPr>
                        <m:nor/>
                      </m:rPr>
                      <a:rPr lang="es-ES" sz="2400" b="0" i="1" spc="300" smtClean="0">
                        <a:latin typeface="Montserrat" pitchFamily="2" charset="77"/>
                      </a:rPr>
                      <m:t> =</m:t>
                    </m:r>
                    <m:r>
                      <a:rPr lang="es-ES" sz="2400" b="0" i="1" spc="300" smtClean="0">
                        <a:latin typeface="Cambria Math" panose="02040503050406030204" pitchFamily="18" charset="0"/>
                      </a:rPr>
                      <m:t>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Correct</m:t>
                        </m:r>
                        <m:r>
                          <m:rPr>
                            <m:nor/>
                          </m:rPr>
                          <a:rPr lang="es-ES" sz="2400" b="0" i="1" spc="300" smtClean="0">
                            <a:latin typeface="Montserrat" pitchFamily="2" charset="77"/>
                          </a:rPr>
                          <m:t> </m:t>
                        </m:r>
                        <m:r>
                          <m:rPr>
                            <m:nor/>
                          </m:rPr>
                          <a:rPr lang="es-ES" sz="2400" b="0" i="1" spc="300" smtClean="0">
                            <a:latin typeface="Montserrat" pitchFamily="2" charset="77"/>
                          </a:rPr>
                          <m:t>Predicitons</m:t>
                        </m:r>
                      </m:num>
                      <m:den>
                        <m:r>
                          <m:rPr>
                            <m:nor/>
                          </m:rPr>
                          <a:rPr lang="es-ES" sz="2400" b="0" i="1" spc="300" smtClean="0">
                            <a:latin typeface="Montserrat" pitchFamily="2" charset="77"/>
                          </a:rPr>
                          <m:t>Predictions</m:t>
                        </m:r>
                        <m:r>
                          <m:rPr>
                            <m:nor/>
                          </m:rPr>
                          <a:rPr lang="es-ES" sz="2400" b="0" i="1" spc="300" smtClean="0">
                            <a:latin typeface="Montserrat" pitchFamily="2" charset="77"/>
                          </a:rPr>
                          <m:t> </m:t>
                        </m:r>
                        <m:r>
                          <m:rPr>
                            <m:nor/>
                          </m:rPr>
                          <a:rPr lang="es-ES" sz="2400" b="0" i="1" spc="300" smtClean="0">
                            <a:latin typeface="Montserrat" pitchFamily="2" charset="77"/>
                          </a:rPr>
                          <m:t>Made</m:t>
                        </m:r>
                      </m:den>
                    </m:f>
                  </m:oMath>
                </m:oMathPara>
              </a14:m>
              <a:endParaRPr lang="en-US" sz="2400" i="1" spc="300" dirty="0">
                <a:latin typeface="Montserrat" pitchFamily="2" charset="77"/>
              </a:endParaRPr>
            </a:p>
          </dgm:t>
        </dgm:pt>
      </mc:Choice>
      <mc:Fallback xmlns="">
        <dgm:pt modelId="{5DD0FC5E-53EE-4F40-8C7A-975A03DFA6A0}">
          <dgm:prSet custT="1"/>
          <dgm:spPr/>
          <dgm:t>
            <a:bodyPr/>
            <a:lstStyle/>
            <a:p>
              <a:pPr>
                <a:lnSpc>
                  <a:spcPct val="100000"/>
                </a:lnSpc>
              </a:pPr>
              <a:r>
                <a:rPr lang="es-ES" sz="2400" b="0" i="0" spc="300">
                  <a:latin typeface="Cambria Math" panose="02040503050406030204" pitchFamily="18" charset="0"/>
                </a:rPr>
                <a:t>"Accuracy =" </a:t>
              </a:r>
              <a:r>
                <a:rPr lang="es-ES" sz="2400" b="0" i="0" spc="300">
                  <a:latin typeface="Montserrat" pitchFamily="2" charset="77"/>
                </a:rPr>
                <a:t> "Correct Predicitons</a:t>
              </a:r>
              <a:r>
                <a:rPr lang="es-ES" sz="2400" b="0" i="0" spc="300">
                  <a:latin typeface="Cambria Math" panose="02040503050406030204" pitchFamily="18" charset="0"/>
                </a:rPr>
                <a:t>" /"</a:t>
              </a:r>
              <a:r>
                <a:rPr lang="es-ES" sz="2400" b="0" i="0" spc="300">
                  <a:latin typeface="Montserrat" pitchFamily="2" charset="77"/>
                </a:rPr>
                <a:t>Predictions Made</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AA0C46BC-E07F-4F89-8915-11E1A988903D}" type="sibTrans" cxnId="{9F5638A5-9F9F-4EC6-A063-3E0A92ED8E1D}">
      <dgm:prSet/>
      <dgm:spPr/>
      <dgm:t>
        <a:bodyPr/>
        <a:lstStyle/>
        <a:p>
          <a:pPr algn="ctr"/>
          <a:endParaRPr lang="en-US" sz="2400">
            <a:latin typeface="Montserrat" pitchFamily="2" charset="77"/>
          </a:endParaRPr>
        </a:p>
      </dgm:t>
    </dgm:pt>
    <dgm:pt modelId="{622F7794-8079-419D-B459-0F1130F4DFFA}" type="parTrans" cxnId="{9F5638A5-9F9F-4EC6-A063-3E0A92ED8E1D}">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E5CA684B-0CD8-1E4D-9447-D34291D1DE27}">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Precision</m:t>
                    </m:r>
                    <m:r>
                      <m:rPr>
                        <m:nor/>
                      </m:rPr>
                      <a:rPr lang="es-ES" sz="2400" b="0" i="1" spc="300" smtClean="0">
                        <a:latin typeface="Montserrat" pitchFamily="2" charset="77"/>
                      </a:rPr>
                      <m:t> =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TP</m:t>
                        </m:r>
                      </m:num>
                      <m:den>
                        <m:r>
                          <m:rPr>
                            <m:nor/>
                          </m:rPr>
                          <a:rPr lang="es-ES" sz="2400" b="0" i="1" spc="300" smtClean="0">
                            <a:latin typeface="Montserrat" pitchFamily="2" charset="77"/>
                          </a:rPr>
                          <m:t>TP</m:t>
                        </m:r>
                        <m:r>
                          <m:rPr>
                            <m:nor/>
                          </m:rPr>
                          <a:rPr lang="es-ES" sz="2400" b="0" i="1" spc="300" smtClean="0">
                            <a:latin typeface="Montserrat" pitchFamily="2" charset="77"/>
                          </a:rPr>
                          <m:t>+</m:t>
                        </m:r>
                        <m:r>
                          <m:rPr>
                            <m:nor/>
                          </m:rPr>
                          <a:rPr lang="es-ES" sz="2400" b="0" i="1" spc="300" smtClean="0">
                            <a:latin typeface="Montserrat" pitchFamily="2" charset="77"/>
                          </a:rPr>
                          <m:t>FP</m:t>
                        </m:r>
                      </m:den>
                    </m:f>
                  </m:oMath>
                </m:oMathPara>
              </a14:m>
              <a:endParaRPr lang="en-US" sz="2400" i="1" spc="300" dirty="0">
                <a:latin typeface="Montserrat" pitchFamily="2" charset="77"/>
              </a:endParaRPr>
            </a:p>
          </dgm:t>
        </dgm:pt>
      </mc:Choice>
      <mc:Fallback xmlns="">
        <dgm:pt modelId="{E5CA684B-0CD8-1E4D-9447-D34291D1DE27}">
          <dgm:prSet custT="1"/>
          <dgm:spPr/>
          <dgm:t>
            <a:bodyPr/>
            <a:lstStyle/>
            <a:p>
              <a:pPr>
                <a:lnSpc>
                  <a:spcPct val="100000"/>
                </a:lnSpc>
              </a:pPr>
              <a:r>
                <a:rPr lang="es-ES" sz="2400" b="0" i="0" spc="300">
                  <a:latin typeface="Cambria Math" panose="02040503050406030204" pitchFamily="18" charset="0"/>
                </a:rPr>
                <a:t>"Precision = " </a:t>
              </a:r>
              <a:r>
                <a:rPr lang="es-ES" sz="2400" b="0" i="0" spc="300">
                  <a:latin typeface="Montserrat" pitchFamily="2" charset="77"/>
                </a:rPr>
                <a:t> "TP</a:t>
              </a:r>
              <a:r>
                <a:rPr lang="es-ES" sz="2400" b="0" i="0" spc="300">
                  <a:latin typeface="Cambria Math" panose="02040503050406030204" pitchFamily="18" charset="0"/>
                </a:rPr>
                <a:t>" /"</a:t>
              </a:r>
              <a:r>
                <a:rPr lang="es-ES" sz="2400" b="0" i="0" spc="300">
                  <a:latin typeface="Montserrat" pitchFamily="2" charset="77"/>
                </a:rPr>
                <a:t>TP+FP</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4F27B42D-7686-4247-9122-96DA6DC17E67}" type="parTrans" cxnId="{8F7512A4-0754-7C4B-9E39-A6927928393B}">
      <dgm:prSet/>
      <dgm:spPr/>
      <dgm:t>
        <a:bodyPr/>
        <a:lstStyle/>
        <a:p>
          <a:endParaRPr lang="en-US"/>
        </a:p>
      </dgm:t>
    </dgm:pt>
    <dgm:pt modelId="{F0671A06-0DD5-4041-9172-8A71704B14BB}" type="sibTrans" cxnId="{8F7512A4-0754-7C4B-9E39-A6927928393B}">
      <dgm:prSet/>
      <dgm:spPr/>
      <dgm:t>
        <a:bodyPr/>
        <a:lstStyle/>
        <a:p>
          <a:endParaRPr lang="en-US"/>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55E95-9482-40D8-A917-48FDEA8446F8}">
      <dgm:prSet custT="1"/>
      <dgm:spPr>
        <a:blipFill>
          <a:blip xmlns:r="http://schemas.openxmlformats.org/officeDocument/2006/relationships" r:embed="rId1"/>
          <a:stretch>
            <a:fillRect/>
          </a:stretch>
        </a:blipFill>
      </dgm:spPr>
      <dgm:t>
        <a:bodyPr/>
        <a:lstStyle/>
        <a:p>
          <a:r>
            <a:rPr lang="en-US">
              <a:noFill/>
            </a:rPr>
            <a:t> </a:t>
          </a: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C0E7D676-E34E-4950-ACBB-3C41E202B558}">
      <dgm:prSet custT="1"/>
      <dgm:spPr>
        <a:blipFill>
          <a:blip xmlns:r="http://schemas.openxmlformats.org/officeDocument/2006/relationships" r:embed="rId2"/>
          <a:stretch>
            <a:fillRect/>
          </a:stretch>
        </a:blipFill>
      </dgm:spPr>
      <dgm:t>
        <a:bodyPr/>
        <a:lstStyle/>
        <a:p>
          <a:r>
            <a:rPr lang="en-US">
              <a:noFill/>
            </a:rPr>
            <a:t> </a:t>
          </a: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5DD0FC5E-53EE-4F40-8C7A-975A03DFA6A0}">
      <dgm:prSet custT="1"/>
      <dgm:spPr>
        <a:blipFill>
          <a:blip xmlns:r="http://schemas.openxmlformats.org/officeDocument/2006/relationships" r:embed="rId3"/>
          <a:stretch>
            <a:fillRect/>
          </a:stretch>
        </a:blipFill>
      </dgm:spPr>
      <dgm:t>
        <a:bodyPr/>
        <a:lstStyle/>
        <a:p>
          <a:r>
            <a:rPr lang="en-US">
              <a:noFill/>
            </a:rPr>
            <a:t> </a:t>
          </a: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E5CA684B-0CD8-1E4D-9447-D34291D1DE27}">
      <dgm:prSet custT="1"/>
      <dgm:spPr>
        <a:blipFill>
          <a:blip xmlns:r="http://schemas.openxmlformats.org/officeDocument/2006/relationships" r:embed="rId4"/>
          <a:stretch>
            <a:fillRect/>
          </a:stretch>
        </a:blipFill>
      </dgm:spPr>
      <dgm:t>
        <a:bodyPr/>
        <a:lstStyle/>
        <a:p>
          <a:r>
            <a:rPr lang="en-US">
              <a:noFill/>
            </a:rPr>
            <a:t> </a:t>
          </a:r>
        </a:p>
      </dgm:t>
    </dgm:pt>
    <dgm:pt modelId="{4F27B42D-7686-4247-9122-96DA6DC17E67}" type="parTrans" cxnId="{8F7512A4-0754-7C4B-9E39-A6927928393B}">
      <dgm:prSet/>
      <dgm:spPr/>
      <dgm:t>
        <a:bodyPr/>
        <a:lstStyle/>
        <a:p>
          <a:endParaRPr lang="en-US"/>
        </a:p>
      </dgm:t>
    </dgm:pt>
    <dgm:pt modelId="{F0671A06-0DD5-4041-9172-8A71704B14BB}" type="sibTrans" cxnId="{8F7512A4-0754-7C4B-9E39-A6927928393B}">
      <dgm:prSet/>
      <dgm:spPr/>
      <dgm:t>
        <a:bodyPr/>
        <a:lstStyle/>
        <a:p>
          <a:endParaRPr lang="en-US"/>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456762"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1861062" y="2019706"/>
          <a:ext cx="1088502" cy="1088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850310"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Extract colors</a:t>
          </a:r>
        </a:p>
        <a:p>
          <a:pPr marL="0" lvl="0" indent="0" algn="ctr" defTabSz="889000">
            <a:lnSpc>
              <a:spcPct val="90000"/>
            </a:lnSpc>
            <a:spcBef>
              <a:spcPct val="0"/>
            </a:spcBef>
            <a:spcAft>
              <a:spcPct val="35000"/>
            </a:spcAft>
            <a:buNone/>
            <a:defRPr cap="all"/>
          </a:pPr>
          <a:endParaRPr lang="en-US" sz="2000" b="1" kern="1200" spc="0" dirty="0">
            <a:latin typeface="Montserrat" pitchFamily="2" charset="77"/>
            <a:cs typeface="Calibri" panose="020F0502020204030204" pitchFamily="34" charset="0"/>
          </a:endParaRPr>
        </a:p>
      </dsp:txBody>
      <dsp:txXfrm>
        <a:off x="850310" y="4103410"/>
        <a:ext cx="3110006" cy="810000"/>
      </dsp:txXfrm>
    </dsp:sp>
    <dsp:sp modelId="{4D416B06-3581-4A1E-B885-A7B42BD7BC73}">
      <dsp:nvSpPr>
        <dsp:cNvPr id="0" name=""/>
        <dsp:cNvSpPr/>
      </dsp:nvSpPr>
      <dsp:spPr>
        <a:xfrm>
          <a:off x="5111019" y="1615405"/>
          <a:ext cx="1897103" cy="1897103"/>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515320" y="2019706"/>
          <a:ext cx="1088502" cy="108850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504568"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Train</a:t>
          </a:r>
          <a:r>
            <a:rPr lang="en-US" sz="2400" b="1" kern="1200" spc="0" dirty="0">
              <a:solidFill>
                <a:srgbClr val="1D242C"/>
              </a:solidFill>
              <a:latin typeface="Calibri" panose="020F0502020204030204" pitchFamily="34" charset="0"/>
              <a:cs typeface="Calibri" panose="020F0502020204030204" pitchFamily="34" charset="0"/>
            </a:rPr>
            <a:t> the models</a:t>
          </a:r>
        </a:p>
        <a:p>
          <a:pPr marL="0" lvl="0" indent="0" algn="ctr" defTabSz="889000">
            <a:lnSpc>
              <a:spcPct val="90000"/>
            </a:lnSpc>
            <a:spcBef>
              <a:spcPct val="0"/>
            </a:spcBef>
            <a:spcAft>
              <a:spcPct val="35000"/>
            </a:spcAft>
            <a:buNone/>
            <a:defRPr cap="all"/>
          </a:pPr>
          <a:endParaRPr lang="en-US" sz="2400" b="1" kern="1200" spc="0" dirty="0">
            <a:latin typeface="Calibri" panose="020F0502020204030204" pitchFamily="34" charset="0"/>
            <a:cs typeface="Calibri" panose="020F0502020204030204" pitchFamily="34" charset="0"/>
          </a:endParaRPr>
        </a:p>
      </dsp:txBody>
      <dsp:txXfrm>
        <a:off x="4504568" y="4103410"/>
        <a:ext cx="3110006" cy="810000"/>
      </dsp:txXfrm>
    </dsp:sp>
    <dsp:sp modelId="{C89106F8-07F4-4F58-8211-83DC9FDF905B}">
      <dsp:nvSpPr>
        <dsp:cNvPr id="0" name=""/>
        <dsp:cNvSpPr/>
      </dsp:nvSpPr>
      <dsp:spPr>
        <a:xfrm>
          <a:off x="8765276" y="1615405"/>
          <a:ext cx="1897103" cy="1897103"/>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169577" y="2019706"/>
          <a:ext cx="1088502" cy="108850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158825"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Validate</a:t>
          </a:r>
          <a:endParaRPr lang="en-US" sz="2400" b="1" kern="1200" spc="0" dirty="0">
            <a:latin typeface="Montserrat" pitchFamily="2" charset="77"/>
            <a:cs typeface="Calibri" panose="020F0502020204030204" pitchFamily="34" charset="0"/>
          </a:endParaRPr>
        </a:p>
      </dsp:txBody>
      <dsp:txXfrm>
        <a:off x="8158825" y="4103410"/>
        <a:ext cx="3110006" cy="810000"/>
      </dsp:txXfrm>
    </dsp:sp>
    <dsp:sp modelId="{5D90D9B0-74D5-430B-8A87-6F75D6D0C1B9}">
      <dsp:nvSpPr>
        <dsp:cNvPr id="0" name=""/>
        <dsp:cNvSpPr/>
      </dsp:nvSpPr>
      <dsp:spPr>
        <a:xfrm>
          <a:off x="12419534"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2823834" y="2019706"/>
          <a:ext cx="1088502" cy="108850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1813082"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Compare</a:t>
          </a:r>
          <a:endParaRPr lang="en-US" sz="2000" b="1" kern="1200" spc="0" dirty="0">
            <a:latin typeface="Montserrat" pitchFamily="2" charset="77"/>
            <a:cs typeface="Calibri" panose="020F0502020204030204" pitchFamily="34" charset="0"/>
          </a:endParaRPr>
        </a:p>
      </dsp:txBody>
      <dsp:txXfrm>
        <a:off x="11813082" y="4103410"/>
        <a:ext cx="3110006"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2536"/>
          <a:ext cx="8359247" cy="1285803"/>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73266" y="175693"/>
          <a:ext cx="938571" cy="939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485103" y="2536"/>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Accuracy</m:t>
                </m:r>
                <m:r>
                  <m:rPr>
                    <m:nor/>
                  </m:rPr>
                  <a:rPr lang="es-ES" sz="2400" b="0" i="1" kern="1200" spc="300" smtClean="0">
                    <a:latin typeface="Montserrat" pitchFamily="2" charset="77"/>
                  </a:rPr>
                  <m:t> =</m:t>
                </m:r>
                <m:r>
                  <a:rPr lang="es-ES" sz="2400" b="0" i="1" kern="1200" spc="300" smtClean="0">
                    <a:latin typeface="Cambria Math" panose="02040503050406030204" pitchFamily="18" charset="0"/>
                  </a:rPr>
                  <m:t>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Correct</m:t>
                    </m:r>
                    <m:r>
                      <m:rPr>
                        <m:nor/>
                      </m:rPr>
                      <a:rPr lang="es-ES" sz="2400" b="0" i="1" kern="1200" spc="300" smtClean="0">
                        <a:latin typeface="Montserrat" pitchFamily="2" charset="77"/>
                      </a:rPr>
                      <m:t> </m:t>
                    </m:r>
                    <m:r>
                      <m:rPr>
                        <m:nor/>
                      </m:rPr>
                      <a:rPr lang="es-ES" sz="2400" b="0" i="1" kern="1200" spc="300" smtClean="0">
                        <a:latin typeface="Montserrat" pitchFamily="2" charset="77"/>
                      </a:rPr>
                      <m:t>Predicitons</m:t>
                    </m:r>
                  </m:num>
                  <m:den>
                    <m:r>
                      <m:rPr>
                        <m:nor/>
                      </m:rPr>
                      <a:rPr lang="es-ES" sz="2400" b="0" i="1" kern="1200" spc="300" smtClean="0">
                        <a:latin typeface="Montserrat" pitchFamily="2" charset="77"/>
                      </a:rPr>
                      <m:t>Predictions</m:t>
                    </m:r>
                    <m:r>
                      <m:rPr>
                        <m:nor/>
                      </m:rPr>
                      <a:rPr lang="es-ES" sz="2400" b="0" i="1" kern="1200" spc="300" smtClean="0">
                        <a:latin typeface="Montserrat" pitchFamily="2" charset="77"/>
                      </a:rPr>
                      <m:t> </m:t>
                    </m:r>
                    <m:r>
                      <m:rPr>
                        <m:nor/>
                      </m:rPr>
                      <a:rPr lang="es-ES" sz="2400" b="0" i="1" kern="1200" spc="300" smtClean="0">
                        <a:latin typeface="Montserrat" pitchFamily="2" charset="77"/>
                      </a:rPr>
                      <m:t>Made</m:t>
                    </m:r>
                  </m:den>
                </m:f>
              </m:oMath>
            </m:oMathPara>
          </a14:m>
          <a:endParaRPr lang="en-US" sz="2400" i="1" kern="1200" spc="300" dirty="0">
            <a:latin typeface="Montserrat" pitchFamily="2" charset="77"/>
          </a:endParaRPr>
        </a:p>
      </dsp:txBody>
      <dsp:txXfrm>
        <a:off x="1485103" y="2536"/>
        <a:ext cx="6874143" cy="1285803"/>
      </dsp:txXfrm>
    </dsp:sp>
    <dsp:sp modelId="{4438BB56-20FA-3444-AEA3-3878665AA459}">
      <dsp:nvSpPr>
        <dsp:cNvPr id="0" name=""/>
        <dsp:cNvSpPr/>
      </dsp:nvSpPr>
      <dsp:spPr>
        <a:xfrm>
          <a:off x="0" y="1609791"/>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B437F8EE-D139-0446-8266-281C3D59DE95}">
      <dsp:nvSpPr>
        <dsp:cNvPr id="0" name=""/>
        <dsp:cNvSpPr/>
      </dsp:nvSpPr>
      <dsp:spPr>
        <a:xfrm>
          <a:off x="388955" y="1899097"/>
          <a:ext cx="707191" cy="7071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D87F-2FF1-C641-8DA6-129D74D37160}">
      <dsp:nvSpPr>
        <dsp:cNvPr id="0" name=""/>
        <dsp:cNvSpPr/>
      </dsp:nvSpPr>
      <dsp:spPr>
        <a:xfrm>
          <a:off x="1485103" y="1609791"/>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Precision</m:t>
                </m:r>
                <m:r>
                  <m:rPr>
                    <m:nor/>
                  </m:rPr>
                  <a:rPr lang="es-ES" sz="2400" b="0" i="1" kern="1200" spc="300" smtClean="0">
                    <a:latin typeface="Montserrat" pitchFamily="2" charset="77"/>
                  </a:rPr>
                  <m:t> =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TP</m:t>
                    </m:r>
                  </m:num>
                  <m:den>
                    <m:r>
                      <m:rPr>
                        <m:nor/>
                      </m:rPr>
                      <a:rPr lang="es-ES" sz="2400" b="0" i="1" kern="1200" spc="300" smtClean="0">
                        <a:latin typeface="Montserrat" pitchFamily="2" charset="77"/>
                      </a:rPr>
                      <m:t>TP</m:t>
                    </m:r>
                    <m:r>
                      <m:rPr>
                        <m:nor/>
                      </m:rPr>
                      <a:rPr lang="es-ES" sz="2400" b="0" i="1" kern="1200" spc="300" smtClean="0">
                        <a:latin typeface="Montserrat" pitchFamily="2" charset="77"/>
                      </a:rPr>
                      <m:t>+</m:t>
                    </m:r>
                    <m:r>
                      <m:rPr>
                        <m:nor/>
                      </m:rPr>
                      <a:rPr lang="es-ES" sz="2400" b="0" i="1" kern="1200" spc="300" smtClean="0">
                        <a:latin typeface="Montserrat" pitchFamily="2" charset="77"/>
                      </a:rPr>
                      <m:t>FP</m:t>
                    </m:r>
                  </m:den>
                </m:f>
              </m:oMath>
            </m:oMathPara>
          </a14:m>
          <a:endParaRPr lang="en-US" sz="2400" i="1" kern="1200" spc="300" dirty="0">
            <a:latin typeface="Montserrat" pitchFamily="2" charset="77"/>
          </a:endParaRPr>
        </a:p>
      </dsp:txBody>
      <dsp:txXfrm>
        <a:off x="1485103" y="1609791"/>
        <a:ext cx="6874143" cy="1285803"/>
      </dsp:txXfrm>
    </dsp:sp>
    <dsp:sp modelId="{EB414F6B-7B5C-41DC-A5FA-B766A1350090}">
      <dsp:nvSpPr>
        <dsp:cNvPr id="0" name=""/>
        <dsp:cNvSpPr/>
      </dsp:nvSpPr>
      <dsp:spPr>
        <a:xfrm>
          <a:off x="0" y="3217045"/>
          <a:ext cx="8359247" cy="1285803"/>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73266" y="3390202"/>
          <a:ext cx="938571" cy="939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485103" y="3217045"/>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Recall</m:t>
                </m:r>
                <m:r>
                  <m:rPr>
                    <m:nor/>
                  </m:rPr>
                  <a:rPr lang="es-ES" sz="2400" b="0" i="1" kern="1200" spc="300" smtClean="0">
                    <a:latin typeface="Montserrat" pitchFamily="2" charset="77"/>
                  </a:rPr>
                  <m:t> =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TP</m:t>
                    </m:r>
                  </m:num>
                  <m:den>
                    <m:r>
                      <m:rPr>
                        <m:nor/>
                      </m:rPr>
                      <a:rPr lang="es-ES" sz="2400" b="0" i="1" kern="1200" spc="300" smtClean="0">
                        <a:latin typeface="Montserrat" pitchFamily="2" charset="77"/>
                      </a:rPr>
                      <m:t>TP</m:t>
                    </m:r>
                    <m:r>
                      <m:rPr>
                        <m:nor/>
                      </m:rPr>
                      <a:rPr lang="es-ES" sz="2400" b="0" i="1" kern="1200" spc="300" smtClean="0">
                        <a:latin typeface="Montserrat" pitchFamily="2" charset="77"/>
                      </a:rPr>
                      <m:t>+</m:t>
                    </m:r>
                    <m:r>
                      <m:rPr>
                        <m:nor/>
                      </m:rPr>
                      <a:rPr lang="es-ES" sz="2400" b="0" i="1" kern="1200" spc="300" smtClean="0">
                        <a:latin typeface="Montserrat" pitchFamily="2" charset="77"/>
                      </a:rPr>
                      <m:t>FN</m:t>
                    </m:r>
                  </m:den>
                </m:f>
              </m:oMath>
            </m:oMathPara>
          </a14:m>
          <a:endParaRPr lang="en-US" sz="2400" i="1" kern="1200" spc="300" dirty="0">
            <a:latin typeface="Montserrat" pitchFamily="2" charset="77"/>
          </a:endParaRPr>
        </a:p>
      </dsp:txBody>
      <dsp:txXfrm>
        <a:off x="1485103" y="3217045"/>
        <a:ext cx="6874143" cy="1285803"/>
      </dsp:txXfrm>
    </dsp:sp>
    <dsp:sp modelId="{14D3668D-0A1C-4180-B9FD-0EEF89E48D99}">
      <dsp:nvSpPr>
        <dsp:cNvPr id="0" name=""/>
        <dsp:cNvSpPr/>
      </dsp:nvSpPr>
      <dsp:spPr>
        <a:xfrm>
          <a:off x="0" y="4824300"/>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73266" y="4997457"/>
          <a:ext cx="938571" cy="939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485103" y="4824300"/>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s-ES" sz="2400" b="0" i="1" kern="1200" spc="300" smtClean="0">
                        <a:latin typeface="Cambria Math" panose="02040503050406030204" pitchFamily="18" charset="0"/>
                      </a:rPr>
                    </m:ctrlPr>
                  </m:sSubPr>
                  <m:e>
                    <m:r>
                      <m:rPr>
                        <m:nor/>
                      </m:rPr>
                      <a:rPr lang="es-ES" sz="2400" b="0" i="1" kern="1200" spc="300" smtClean="0">
                        <a:latin typeface="Montserrat" pitchFamily="2" charset="77"/>
                      </a:rPr>
                      <m:t>F</m:t>
                    </m:r>
                  </m:e>
                  <m:sub>
                    <m:r>
                      <m:rPr>
                        <m:nor/>
                      </m:rPr>
                      <a:rPr lang="es-ES" sz="2400" b="0" i="1" kern="1200" spc="300" smtClean="0">
                        <a:latin typeface="Montserrat" pitchFamily="2" charset="77"/>
                      </a:rPr>
                      <m:t>1</m:t>
                    </m:r>
                  </m:sub>
                </m:sSub>
                <m:r>
                  <m:rPr>
                    <m:nor/>
                  </m:rPr>
                  <a:rPr lang="es-ES" sz="2400" b="0" i="1" kern="1200" spc="300" smtClean="0">
                    <a:latin typeface="Montserrat" pitchFamily="2" charset="77"/>
                  </a:rPr>
                  <m:t> </m:t>
                </m:r>
                <m:r>
                  <m:rPr>
                    <m:nor/>
                  </m:rPr>
                  <a:rPr lang="es-ES" sz="2400" b="0" i="1" kern="1200" spc="300" smtClean="0">
                    <a:latin typeface="Montserrat" pitchFamily="2" charset="77"/>
                  </a:rPr>
                  <m:t>score</m:t>
                </m:r>
                <m:r>
                  <m:rPr>
                    <m:nor/>
                  </m:rPr>
                  <a:rPr lang="es-ES" sz="2400" b="0" i="1" kern="1200" spc="300" smtClean="0">
                    <a:latin typeface="Montserrat" pitchFamily="2" charset="77"/>
                  </a:rPr>
                  <m:t> =</m:t>
                </m:r>
                <m:r>
                  <a:rPr lang="es-ES" sz="2400" b="0" i="1" kern="1200" spc="300" smtClean="0">
                    <a:latin typeface="Cambria Math" panose="02040503050406030204" pitchFamily="18" charset="0"/>
                  </a:rPr>
                  <m:t>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Precision</m:t>
                    </m:r>
                    <m:r>
                      <m:rPr>
                        <m:nor/>
                      </m:rPr>
                      <a:rPr lang="es-ES" sz="2400" b="0" i="1" kern="1200" spc="300" smtClean="0">
                        <a:latin typeface="Montserrat" pitchFamily="2" charset="77"/>
                      </a:rPr>
                      <m:t> ∗ </m:t>
                    </m:r>
                    <m:r>
                      <m:rPr>
                        <m:nor/>
                      </m:rPr>
                      <a:rPr lang="es-ES" sz="2400" b="0" i="1" kern="1200" spc="300" smtClean="0">
                        <a:latin typeface="Montserrat" pitchFamily="2" charset="77"/>
                      </a:rPr>
                      <m:t>Recall</m:t>
                    </m:r>
                  </m:num>
                  <m:den>
                    <m:r>
                      <m:rPr>
                        <m:nor/>
                      </m:rPr>
                      <a:rPr lang="es-ES" sz="2400" b="0" i="1" kern="1200" spc="300" smtClean="0">
                        <a:latin typeface="Montserrat" pitchFamily="2" charset="77"/>
                      </a:rPr>
                      <m:t>Precision</m:t>
                    </m:r>
                    <m:r>
                      <m:rPr>
                        <m:nor/>
                      </m:rPr>
                      <a:rPr lang="es-ES" sz="2400" b="0" i="1" kern="1200" spc="300" smtClean="0">
                        <a:latin typeface="Montserrat" pitchFamily="2" charset="77"/>
                      </a:rPr>
                      <m:t>+</m:t>
                    </m:r>
                    <m:r>
                      <m:rPr>
                        <m:nor/>
                      </m:rPr>
                      <a:rPr lang="es-ES" sz="2400" b="0" i="1" kern="1200" spc="300" smtClean="0">
                        <a:latin typeface="Montserrat" pitchFamily="2" charset="77"/>
                      </a:rPr>
                      <m:t>Recall</m:t>
                    </m:r>
                  </m:den>
                </m:f>
              </m:oMath>
            </m:oMathPara>
          </a14:m>
          <a:endParaRPr lang="en-US" sz="2400" i="1" kern="1200" spc="300" dirty="0">
            <a:latin typeface="Montserrat" pitchFamily="2" charset="77"/>
          </a:endParaRPr>
        </a:p>
      </dsp:txBody>
      <dsp:txXfrm>
        <a:off x="1485103" y="4824300"/>
        <a:ext cx="6874143" cy="12858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images of plutonic rocks were provided by the Department of Earth and Biological Sciences at Loma Linda University. We used pictures from plutonic rocks that were classified by using petrography and chemistry data. Specifically, the dataset contains 283 image patches selected from the 81 original images of four classes of plutonic rocks: diorite, gabbro, granite, and granodiorite. In the experiments we used clean rock samples with negligible weathering or alteration visible to the naked eye. The images used in the following experiments were organized in subfolders according to their class and are available online6. Table II shows the number of images per class.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14</a:t>
            </a:fld>
            <a:endParaRPr lang="en-US"/>
          </a:p>
        </p:txBody>
      </p:sp>
    </p:spTree>
    <p:extLst>
      <p:ext uri="{BB962C8B-B14F-4D97-AF65-F5344CB8AC3E}">
        <p14:creationId xmlns:p14="http://schemas.microsoft.com/office/powerpoint/2010/main" val="109111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step, the images were processed in order to obtain the color values of the image pixels in RGB and CIELAB color spaces. </a:t>
            </a:r>
            <a:endParaRPr lang="en-US" dirty="0"/>
          </a:p>
          <a:p>
            <a:r>
              <a:rPr lang="en-US" sz="1200" kern="1200" dirty="0">
                <a:solidFill>
                  <a:schemeClr val="tx1"/>
                </a:solidFill>
                <a:effectLst/>
                <a:latin typeface="+mn-lt"/>
                <a:ea typeface="+mn-ea"/>
                <a:cs typeface="+mn-cs"/>
              </a:rPr>
              <a:t>First, all the files in the subfolders were processed in RGB format and labeled according to their container subfolder (e.g. images in the granite subfolder are labeled as granite). Afterwards, the RGB values of the image pixels were converted to CIELAB values using the “rgb2lab” function of the “color” class of the Scikit-image module. In this way, it is possible to train the models in the two color spaces and determine which color format is the most appropriate for classifying the dominant colors of the 4 classes of plutonic rocks. The notebook with the source code for data preparation is available online7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15</a:t>
            </a:fld>
            <a:endParaRPr lang="en-US"/>
          </a:p>
        </p:txBody>
      </p:sp>
    </p:spTree>
    <p:extLst>
      <p:ext uri="{BB962C8B-B14F-4D97-AF65-F5344CB8AC3E}">
        <p14:creationId xmlns:p14="http://schemas.microsoft.com/office/powerpoint/2010/main" val="4341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K-means algorithm was used to extract the dominant colors from the images. Also, the Elbow method was used to calculate the optimal number of clusters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to use by the K- means algorithm. This method consists of iterating in a range of possible cluster numbers and determine the best one.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value ranged from 2 to 20 was declared to obtain the scores of K-means at each cluster number. Finally, we plotted the scores with their respective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The number at the elbow in the plot indicates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which is 4 for this experiment (see Fig. 2).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16</a:t>
            </a:fld>
            <a:endParaRPr lang="en-US"/>
          </a:p>
        </p:txBody>
      </p:sp>
    </p:spTree>
    <p:extLst>
      <p:ext uri="{BB962C8B-B14F-4D97-AF65-F5344CB8AC3E}">
        <p14:creationId xmlns:p14="http://schemas.microsoft.com/office/powerpoint/2010/main" val="346498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step, the dominant colors were extracted from the rock images. In Listing 1, the “</a:t>
            </a:r>
            <a:r>
              <a:rPr lang="en-US" sz="1200" kern="1200" dirty="0" err="1">
                <a:solidFill>
                  <a:schemeClr val="tx1"/>
                </a:solidFill>
                <a:effectLst/>
                <a:latin typeface="+mn-lt"/>
                <a:ea typeface="+mn-ea"/>
                <a:cs typeface="+mn-cs"/>
              </a:rPr>
              <a:t>get_dominant_colors</a:t>
            </a:r>
            <a:r>
              <a:rPr lang="en-US" sz="1200" kern="1200" dirty="0">
                <a:solidFill>
                  <a:schemeClr val="tx1"/>
                </a:solidFill>
                <a:effectLst/>
                <a:latin typeface="+mn-lt"/>
                <a:ea typeface="+mn-ea"/>
                <a:cs typeface="+mn-cs"/>
              </a:rPr>
              <a:t>” function receives the pixel values of an image to train the K-means algorithm with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clusters. In line 6, K-means works by separating the pixels of the image into 4 clusters of similarly colored pixels. The colors at each cluster center reflect the average value of the attributes of all members of a cluster. The percentage of a cluster is the number of pixels within that color cluster and is calculated in lines 8 to 10. Finally, the centroid of each cluster and its percentage are sorted in increasing order of percentage and added to a features list in lines 12 to 17. The returned list in line 19 contains the sixteen features: the four dominant colors represented by the three channels of the selected color format and the percentage of each dominant color (see Fig.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Listing 2, the processed data in RGB format is iterated in lines 4 to 6 and the dominant colors are extracted in line 5 with the function described in Listing 1. The colors are added to a new list of extracted colors in line 6. This process is also made for the CIELAB data in lines 8 and 9. Finally, the extracted colors in RGB and CIELAB formats are saved together with their respective rock label in different CSV files. These files were used in the next step to train the machine learning algorithms. The CSV files with the extracted dominant colors in RGB and CIELAB color spaces are available online8 , 9 .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17</a:t>
            </a:fld>
            <a:endParaRPr lang="en-US"/>
          </a:p>
        </p:txBody>
      </p:sp>
    </p:spTree>
    <p:extLst>
      <p:ext uri="{BB962C8B-B14F-4D97-AF65-F5344CB8AC3E}">
        <p14:creationId xmlns:p14="http://schemas.microsoft.com/office/powerpoint/2010/main" val="140137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in this step we loaded the dominant colors data from the CSVs. The dominant colors and their percentage are the data features loaded into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the rock classes are the data labels loaded into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Second, in order to train and test the models,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were divided into a training set of 80% and a test set of 20%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of the </a:t>
            </a:r>
            <a:r>
              <a:rPr lang="en-US" sz="1200" kern="1200" dirty="0" err="1">
                <a:solidFill>
                  <a:schemeClr val="tx1"/>
                </a:solidFill>
                <a:effectLst/>
                <a:latin typeface="+mn-lt"/>
                <a:ea typeface="+mn-ea"/>
                <a:cs typeface="+mn-cs"/>
              </a:rPr>
              <a:t>model_selection</a:t>
            </a:r>
            <a:r>
              <a:rPr lang="en-US" sz="1200" kern="1200" dirty="0">
                <a:solidFill>
                  <a:schemeClr val="tx1"/>
                </a:solidFill>
                <a:effectLst/>
                <a:latin typeface="+mn-lt"/>
                <a:ea typeface="+mn-ea"/>
                <a:cs typeface="+mn-cs"/>
              </a:rPr>
              <a:t> class from Scikit-learn. Thereafter, we normalized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data of train and test sets using the “</a:t>
            </a:r>
            <a:r>
              <a:rPr lang="en-US" sz="1200" kern="1200" dirty="0" err="1">
                <a:solidFill>
                  <a:schemeClr val="tx1"/>
                </a:solidFill>
                <a:effectLst/>
                <a:latin typeface="+mn-lt"/>
                <a:ea typeface="+mn-ea"/>
                <a:cs typeface="+mn-cs"/>
              </a:rPr>
              <a:t>MinMaxScaler</a:t>
            </a:r>
            <a:r>
              <a:rPr lang="en-US" sz="1200" kern="1200" dirty="0">
                <a:solidFill>
                  <a:schemeClr val="tx1"/>
                </a:solidFill>
                <a:effectLst/>
                <a:latin typeface="+mn-lt"/>
                <a:ea typeface="+mn-ea"/>
                <a:cs typeface="+mn-cs"/>
              </a:rPr>
              <a:t>” function imported from the preprocessing class of Scikit-learn. This function scales each feature to a given range of 0 to 1 for data cleaning and better performance in model training. Finally, we encoded the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in order to train the machine learning models transforming the labels into values from 0 to 3 representing the four rock classes of plutonic rocks: gabbro, diorite, granodiorite, and granite, respectively. The encoding process was made with the “</a:t>
            </a:r>
            <a:r>
              <a:rPr lang="en-US" sz="1200" kern="1200" dirty="0" err="1">
                <a:solidFill>
                  <a:schemeClr val="tx1"/>
                </a:solidFill>
                <a:effectLst/>
                <a:latin typeface="+mn-lt"/>
                <a:ea typeface="+mn-ea"/>
                <a:cs typeface="+mn-cs"/>
              </a:rPr>
              <a:t>LabelEncoder</a:t>
            </a:r>
            <a:r>
              <a:rPr lang="en-US" sz="1200" kern="1200" dirty="0">
                <a:solidFill>
                  <a:schemeClr val="tx1"/>
                </a:solidFill>
                <a:effectLst/>
                <a:latin typeface="+mn-lt"/>
                <a:ea typeface="+mn-ea"/>
                <a:cs typeface="+mn-cs"/>
              </a:rPr>
              <a:t>” function of the preprocessing class imported from Scikit-learn module.</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18</a:t>
            </a:fld>
            <a:endParaRPr lang="en-US"/>
          </a:p>
        </p:txBody>
      </p:sp>
    </p:spTree>
    <p:extLst>
      <p:ext uri="{BB962C8B-B14F-4D97-AF65-F5344CB8AC3E}">
        <p14:creationId xmlns:p14="http://schemas.microsoft.com/office/powerpoint/2010/main" val="27098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machine learning models were trained using the RGB data and afterwards the CIELAB data: CNN, DT, KNN, LR, and SVM. The notebooks showing the code for training and validation of the generated models with RGB and CIELAB data are available online10,11. </a:t>
            </a:r>
            <a:endParaRPr lang="en-US" dirty="0"/>
          </a:p>
          <a:p>
            <a:r>
              <a:rPr lang="en-US" sz="1200" kern="1200" dirty="0">
                <a:solidFill>
                  <a:schemeClr val="tx1"/>
                </a:solidFill>
                <a:effectLst/>
                <a:latin typeface="+mn-lt"/>
                <a:ea typeface="+mn-ea"/>
                <a:cs typeface="+mn-cs"/>
              </a:rPr>
              <a:t>Listings 3-7 present the set and training process of the models. The CNN, KNN, and LR models were trained with the normalized data while the DT and SVM models with non- normalized data.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CNN model is a four-layer structure: two one- dimensional convolutional layers and two fully-connected layers. There is a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layer after each convolutional layer and a flatten layer is placed between the two convolutional layers and the fully connected layers.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19</a:t>
            </a:fld>
            <a:endParaRPr lang="en-US"/>
          </a:p>
        </p:txBody>
      </p:sp>
    </p:spTree>
    <p:extLst>
      <p:ext uri="{BB962C8B-B14F-4D97-AF65-F5344CB8AC3E}">
        <p14:creationId xmlns:p14="http://schemas.microsoft.com/office/powerpoint/2010/main" val="165529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model was exported with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Lite and deployed in an iOS mobile application to make the classification of images of four classes of plutonic rocks namely diorite, gabbro, granite, and granodiorite in real time. </a:t>
            </a:r>
            <a:endParaRPr lang="en-US" dirty="0"/>
          </a:p>
          <a:p>
            <a:r>
              <a:rPr lang="en-US" sz="1200" kern="1200" dirty="0">
                <a:solidFill>
                  <a:schemeClr val="tx1"/>
                </a:solidFill>
                <a:effectLst/>
                <a:latin typeface="+mn-lt"/>
                <a:ea typeface="+mn-ea"/>
                <a:cs typeface="+mn-cs"/>
              </a:rPr>
              <a:t>The main requirements to develop the application were the Xcode IDE, the Xcode command-line tools, a valid Apple Developer ID, and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The application was written mostly in Swift and uses the following two libraries to perform the extraction of the dominant colors and the rock image classification: </a:t>
            </a:r>
            <a:endParaRPr lang="en-US" dirty="0"/>
          </a:p>
          <a:p>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DominantColor</a:t>
            </a:r>
            <a:r>
              <a:rPr lang="en-US" sz="1200" kern="1200" dirty="0">
                <a:solidFill>
                  <a:schemeClr val="tx1"/>
                </a:solidFill>
                <a:effectLst/>
                <a:latin typeface="+mn-lt"/>
                <a:ea typeface="+mn-ea"/>
                <a:cs typeface="+mn-cs"/>
              </a:rPr>
              <a:t>13 dependency is an open source library written in Swift. It finds the dominant colors of an image using the K-means clustering algorithm. </a:t>
            </a:r>
            <a:endParaRPr lang="en-US" dirty="0"/>
          </a:p>
          <a:p>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TensorFlowLite</a:t>
            </a:r>
            <a:r>
              <a:rPr lang="en-US" sz="1200" i="1" kern="1200" dirty="0">
                <a:solidFill>
                  <a:schemeClr val="tx1"/>
                </a:solidFill>
                <a:effectLst/>
                <a:latin typeface="+mn-lt"/>
                <a:ea typeface="+mn-ea"/>
                <a:cs typeface="+mn-cs"/>
              </a:rPr>
              <a:t> Swift</a:t>
            </a:r>
            <a:r>
              <a:rPr lang="en-US" sz="1200" kern="1200" dirty="0">
                <a:solidFill>
                  <a:schemeClr val="tx1"/>
                </a:solidFill>
                <a:effectLst/>
                <a:latin typeface="+mn-lt"/>
                <a:ea typeface="+mn-ea"/>
                <a:cs typeface="+mn-cs"/>
              </a:rPr>
              <a:t>14 library is TensorFlow’s lightweight solution for Swift developers. It enables low- latency inference of on-device machine learning models with a small binary size and fast performance supporting hardware acceleration. For the application, Tensor- </a:t>
            </a:r>
            <a:r>
              <a:rPr lang="en-US" sz="1200" kern="1200" dirty="0" err="1">
                <a:solidFill>
                  <a:schemeClr val="tx1"/>
                </a:solidFill>
                <a:effectLst/>
                <a:latin typeface="+mn-lt"/>
                <a:ea typeface="+mn-ea"/>
                <a:cs typeface="+mn-cs"/>
              </a:rPr>
              <a:t>FlowLiteSwift</a:t>
            </a:r>
            <a:r>
              <a:rPr lang="en-US" sz="1200" kern="1200" dirty="0">
                <a:solidFill>
                  <a:schemeClr val="tx1"/>
                </a:solidFill>
                <a:effectLst/>
                <a:latin typeface="+mn-lt"/>
                <a:ea typeface="+mn-ea"/>
                <a:cs typeface="+mn-cs"/>
              </a:rPr>
              <a:t> pod name was added into the project’s </a:t>
            </a:r>
            <a:r>
              <a:rPr lang="en-US" sz="1200" kern="1200" dirty="0" err="1">
                <a:solidFill>
                  <a:schemeClr val="tx1"/>
                </a:solidFill>
                <a:effectLst/>
                <a:latin typeface="+mn-lt"/>
                <a:ea typeface="+mn-ea"/>
                <a:cs typeface="+mn-cs"/>
              </a:rPr>
              <a:t>Podfile</a:t>
            </a:r>
            <a:r>
              <a:rPr lang="en-US" sz="1200" kern="1200" dirty="0">
                <a:solidFill>
                  <a:schemeClr val="tx1"/>
                </a:solidFill>
                <a:effectLst/>
                <a:latin typeface="+mn-lt"/>
                <a:ea typeface="+mn-ea"/>
                <a:cs typeface="+mn-cs"/>
              </a:rPr>
              <a:t>, and from command line the library was resolved into the Xcode project by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a:t>
            </a:r>
            <a:endParaRPr lang="en-US" dirty="0"/>
          </a:p>
          <a:p>
            <a:r>
              <a:rPr lang="en-US" sz="1200" kern="1200" dirty="0">
                <a:solidFill>
                  <a:schemeClr val="tx1"/>
                </a:solidFill>
                <a:effectLst/>
                <a:latin typeface="+mn-lt"/>
                <a:ea typeface="+mn-ea"/>
                <a:cs typeface="+mn-cs"/>
              </a:rPr>
              <a:t>As a required step for the deployment of the model in the application, it was necessary to export the model by creating and training a concrete function in TensorFlow. This function calculates the Manhattan distance of a new data point to all the points in training data to select the label of the nearest point as the label of the new point. The last step in the model exportation was to create a graph of the trained model from the concrete function. That graph was exported in a TensorFlow Lite file. The source code of the creation and exportation of the model in TensorFlow is available online15.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20</a:t>
            </a:fld>
            <a:endParaRPr lang="en-US"/>
          </a:p>
        </p:txBody>
      </p:sp>
    </p:spTree>
    <p:extLst>
      <p:ext uri="{BB962C8B-B14F-4D97-AF65-F5344CB8AC3E}">
        <p14:creationId xmlns:p14="http://schemas.microsoft.com/office/powerpoint/2010/main" val="418996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metrics were used in this project to evaluate the models: </a:t>
            </a:r>
            <a:endParaRPr lang="en-US" dirty="0"/>
          </a:p>
          <a:p>
            <a:pPr marL="171450" indent="-171450">
              <a:buFontTx/>
              <a:buChar char="-"/>
            </a:pPr>
            <a:r>
              <a:rPr lang="en-US" sz="1200" kern="1200" dirty="0">
                <a:solidFill>
                  <a:schemeClr val="tx1"/>
                </a:solidFill>
                <a:effectLst/>
                <a:latin typeface="+mn-lt"/>
                <a:ea typeface="+mn-ea"/>
                <a:cs typeface="+mn-cs"/>
              </a:rPr>
              <a:t>Accuracy is the ratio of the number of correct predictions made to the number of all predictions made [30].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Precision is the number of correct positives results, di- vided by the number of positive results predicted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Recall is the number of correct positive results, divided by the number of all relevant samples (all the samples that should be classified as positive)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F-score is the harmonic mean between precision and recall. This number, which is in the [0,1] range, indicates how precise the classifier is (precision) and how robust it is (recall). The greater the F1 score, the better the overall performance of the model [30].</a:t>
            </a:r>
          </a:p>
        </p:txBody>
      </p:sp>
      <p:sp>
        <p:nvSpPr>
          <p:cNvPr id="4" name="Slide Number Placeholder 3"/>
          <p:cNvSpPr>
            <a:spLocks noGrp="1"/>
          </p:cNvSpPr>
          <p:nvPr>
            <p:ph type="sldNum" sz="quarter" idx="5"/>
          </p:nvPr>
        </p:nvSpPr>
        <p:spPr/>
        <p:txBody>
          <a:bodyPr/>
          <a:lstStyle/>
          <a:p>
            <a:fld id="{81545A18-2E3C-DF47-860B-6BF2C05045E3}" type="slidenum">
              <a:rPr lang="en-US" smtClean="0"/>
              <a:t>21</a:t>
            </a:fld>
            <a:endParaRPr lang="en-US"/>
          </a:p>
        </p:txBody>
      </p:sp>
    </p:spTree>
    <p:extLst>
      <p:ext uri="{BB962C8B-B14F-4D97-AF65-F5344CB8AC3E}">
        <p14:creationId xmlns:p14="http://schemas.microsoft.com/office/powerpoint/2010/main" val="209183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IV shows the average accuracy, precision, recall, and F-score results of each model evaluated with the test sets of dominant colors in RGB and CIELAB color formats. The models generated with the CNN, KNN, LR, and SVM algorithms gave better results with CIELAB data than with RGB data. The results with the DT model were better in RGB. The best results were for the KNN model using the CIELAB dominant colors data with an accuracy, precision, recall, and F-score of 93%. The training time of the KNN model was 4.33 minutes.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V shows the evaluation results of the KNN model for each rock class in terms of precision, recall, and F-score using the CIELAB dominant colors data.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22</a:t>
            </a:fld>
            <a:endParaRPr lang="en-US"/>
          </a:p>
        </p:txBody>
      </p:sp>
    </p:spTree>
    <p:extLst>
      <p:ext uri="{BB962C8B-B14F-4D97-AF65-F5344CB8AC3E}">
        <p14:creationId xmlns:p14="http://schemas.microsoft.com/office/powerpoint/2010/main" val="34199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was deployed on the iOS application (see Fig. 4). There are two ways to make the classification of new rocks on this application. The first way is taking a picture with the “Open Camera” button shown in step 1A of Fig. 4. When camera opens, the new scene of step 2A appears and displays the device camera. The second way is choosing a photo from the “Photo Library”. The “Open Library” button in step 1B opens the photo library of the device as shown in step 2B. The extraction of the dominant colors is performed after the image was loaded with the “</a:t>
            </a:r>
            <a:r>
              <a:rPr lang="en-US" sz="1200" kern="1200" dirty="0" err="1">
                <a:solidFill>
                  <a:schemeClr val="tx1"/>
                </a:solidFill>
                <a:effectLst/>
                <a:latin typeface="+mn-lt"/>
                <a:ea typeface="+mn-ea"/>
                <a:cs typeface="+mn-cs"/>
              </a:rPr>
              <a:t>dominantColorsInImage</a:t>
            </a:r>
            <a:r>
              <a:rPr lang="en-US" sz="1200" kern="1200" dirty="0">
                <a:solidFill>
                  <a:schemeClr val="tx1"/>
                </a:solidFill>
                <a:effectLst/>
                <a:latin typeface="+mn-lt"/>
                <a:ea typeface="+mn-ea"/>
                <a:cs typeface="+mn-cs"/>
              </a:rPr>
              <a:t>” function. Thereafter, the “Classify” button in step 3 is enabled to classify the new rock image into: gabbro, diorite, granodiorite, or granite. When the button is pressed the extracted colors are converted to CIELAB and sorted in ascending order by their percentage of pixels in the image. These colors and their percentage are used as the input tensor for the model imported from the “</a:t>
            </a:r>
            <a:r>
              <a:rPr lang="en-US" sz="1200" kern="1200" dirty="0" err="1">
                <a:solidFill>
                  <a:schemeClr val="tx1"/>
                </a:solidFill>
                <a:effectLst/>
                <a:latin typeface="+mn-lt"/>
                <a:ea typeface="+mn-ea"/>
                <a:cs typeface="+mn-cs"/>
              </a:rPr>
              <a:t>tflite</a:t>
            </a:r>
            <a:r>
              <a:rPr lang="en-US" sz="1200" kern="1200" dirty="0">
                <a:solidFill>
                  <a:schemeClr val="tx1"/>
                </a:solidFill>
                <a:effectLst/>
                <a:latin typeface="+mn-lt"/>
                <a:ea typeface="+mn-ea"/>
                <a:cs typeface="+mn-cs"/>
              </a:rPr>
              <a:t>” file containing its graph. Optionally, the dominant colors and the average colors of the selected image can be displayed pressing the “Extracted” and “Average” buttons of steps 4A and 4B respectively.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runtime, the classification with the KNN exported model took 339.87 milliseconds. The size of the model was 0.018 MB. The video demonstration of the mobile application is available online16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23</a:t>
            </a:fld>
            <a:endParaRPr lang="en-US"/>
          </a:p>
        </p:txBody>
      </p:sp>
    </p:spTree>
    <p:extLst>
      <p:ext uri="{BB962C8B-B14F-4D97-AF65-F5344CB8AC3E}">
        <p14:creationId xmlns:p14="http://schemas.microsoft.com/office/powerpoint/2010/main" val="26710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3</a:t>
            </a:fld>
            <a:endParaRPr lang="en-US"/>
          </a:p>
        </p:txBody>
      </p:sp>
    </p:spTree>
    <p:extLst>
      <p:ext uri="{BB962C8B-B14F-4D97-AF65-F5344CB8AC3E}">
        <p14:creationId xmlns:p14="http://schemas.microsoft.com/office/powerpoint/2010/main" val="2014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Five machine learning algorithms were trained with just the four dominant colors extracted from images of plutonic rocks. The best model was found with the KNN algorithm trained with the dominant colors in the CIELAB color format of 283 images. The KNN model has an accuracy, precision, recall, and F-score values of 93%. Table VI presents the comparison of these results and the results of the CNN of our previous work [2] using all the image features. Although in our previous work the results were 2% better in terms of accuracy, recall, and F-score, and 3% in precision, it is noteworthy that dominant colors approach did not apply data augmentation technique as in our previous work. Furthermore, a training time of 0.068 seconds, an execution time of 339.87 milliseconds, and a file size of 0.018 MB were obtained in this work compared with 2 hrs, 353.74 ms, and 2.6 MB in our previous work. These computational metrics were better with the dominant colors approach being the training and execution times 96% and 4% faster than in our previous work, and the file size 99.3% lighter.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24</a:t>
            </a:fld>
            <a:endParaRPr lang="en-US"/>
          </a:p>
        </p:txBody>
      </p:sp>
    </p:spTree>
    <p:extLst>
      <p:ext uri="{BB962C8B-B14F-4D97-AF65-F5344CB8AC3E}">
        <p14:creationId xmlns:p14="http://schemas.microsoft.com/office/powerpoint/2010/main" val="28590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paper proposed color-based feature extraction in im- ages for training several machine learning models. The best validation results were for the model generated using KNN trained with 283 images in the CIELAB color space giving accuracy, precision, recall, and F-score average values of 93%. The dominant colors approach can be useful in classifications where color is important to differentiate images. CIELAB color format is an excellent option to do this. In addition, feature reduction can be applied when a quicker and lighter solution is needed. </a:t>
            </a:r>
            <a:endParaRPr lang="en-US" dirty="0"/>
          </a:p>
          <a:p>
            <a:r>
              <a:rPr lang="en-US" sz="1200" kern="1200" dirty="0">
                <a:solidFill>
                  <a:schemeClr val="tx1"/>
                </a:solidFill>
                <a:effectLst/>
                <a:latin typeface="+mn-lt"/>
                <a:ea typeface="+mn-ea"/>
                <a:cs typeface="+mn-cs"/>
              </a:rPr>
              <a:t>As future work, the datasets for training and validation will be extended with a larger number of plutonic rock images taken in the field, rather than in the lab. Also, images will be taken under different conditions – different distances, angles, and lighting effects, e.g., blue vs. cloudy sky, with weathering or alteration, shadows, vegetation, and moss. Also, the mobile application will be tested in the field under several conditions.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26</a:t>
            </a:fld>
            <a:endParaRPr lang="en-US"/>
          </a:p>
        </p:txBody>
      </p:sp>
    </p:spTree>
    <p:extLst>
      <p:ext uri="{BB962C8B-B14F-4D97-AF65-F5344CB8AC3E}">
        <p14:creationId xmlns:p14="http://schemas.microsoft.com/office/powerpoint/2010/main" val="181336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Plutonic rocks are formed when magma cools and solidifies below the Earth’s surface. Lightness and color are properties used for the classification of plutonic rocks. Color changes in rocks may indicate changes in the rock’s mineral assemblage, texture, organic carbon content (shales), or other properties [1]. That is why color is a key property for rock classification. </a:t>
            </a:r>
            <a:endParaRPr lang="en-US" dirty="0"/>
          </a:p>
          <a:p>
            <a:r>
              <a:rPr lang="en-US" sz="1200" kern="1200" dirty="0">
                <a:solidFill>
                  <a:schemeClr val="tx1"/>
                </a:solidFill>
                <a:effectLst/>
                <a:latin typeface="+mn-lt"/>
                <a:ea typeface="+mn-ea"/>
                <a:cs typeface="+mn-cs"/>
              </a:rPr>
              <a:t>Our contribution is fourfold. First, we used pictures of plutonic rocks that had been classified using petrography and chemistry data. The dominant colors of plutonic rock images were extracted with the K-means algorithm by grouping the image pixels according to the RGB (Red, Green, Blue) and CIELAB (or LAB) color spaces. Second, the data of the four dominant colors were used to create and evaluate several machine learning models for the automatic classification of four classes of plutonic rocks in order from darker to lighter: gabbro, diorite, granodiorite, and granite. The models were generated with the following algorithms: a Convolutional Neu-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Network (CNN), Decision Trees (DT), K-Nearest Neighbors (KNN), Logistic Regression (LR), and Support Vector Machines (SVM). Third, the best model in terms of accuracy, precision, recall, and F-score was deployed after validation on an iOS application that classifies the extracted colors in new images of the four rock types. Fourth, we compared the best model evaluation results of our approach with the CNN of our previous work [2] that was trained with the same dataset of plutonic rocks using the whole set of image pixel features instead of the four dominant colors.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4</a:t>
            </a:fld>
            <a:endParaRPr lang="en-US"/>
          </a:p>
        </p:txBody>
      </p:sp>
    </p:spTree>
    <p:extLst>
      <p:ext uri="{BB962C8B-B14F-4D97-AF65-F5344CB8AC3E}">
        <p14:creationId xmlns:p14="http://schemas.microsoft.com/office/powerpoint/2010/main" val="41127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instruments for accurate rock classification are expensive making it prohibitive for geology students and amateurs. In addition, there is a lack of mobile tools for plutonic rock classification in the field using machine learning. Moreover, despite the fact that shade and color are significant properties for rock classification, these attributes are difficult to describe because perceived shades and colors in rocks depend on the observer’s experience [1].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5</a:t>
            </a:fld>
            <a:endParaRPr lang="en-US"/>
          </a:p>
        </p:txBody>
      </p:sp>
    </p:spTree>
    <p:extLst>
      <p:ext uri="{BB962C8B-B14F-4D97-AF65-F5344CB8AC3E}">
        <p14:creationId xmlns:p14="http://schemas.microsoft.com/office/powerpoint/2010/main" val="107755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reasons to create an iOS mobile application that allows the classification of plutonic rocks with machine learning using their dominant colors. The dominant colors represent the principal color values of all the pixels in an image. First, no such application exists. A mobile application offers the flexibility to carry out the classification in real time and could be an alternative to expensive traditional methods of rock classification. Second, we extracted the dominant colors to verify if feature reduction leads to better results than the obtained with the CNN of our previous work [2] that was trained using all the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6</a:t>
            </a:fld>
            <a:endParaRPr lang="en-US"/>
          </a:p>
        </p:txBody>
      </p:sp>
    </p:spTree>
    <p:extLst>
      <p:ext uri="{BB962C8B-B14F-4D97-AF65-F5344CB8AC3E}">
        <p14:creationId xmlns:p14="http://schemas.microsoft.com/office/powerpoint/2010/main" val="9511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objective of this research work is to extract dominant colors from plutonic rock images to train several machine learning algorithms and deploy the best model in an iOS application. The model evaluation results are compared to the model of our previous work [2]. This objective is achieved with the following sub-objectives: </a:t>
            </a:r>
            <a:endParaRPr lang="en-US" dirty="0"/>
          </a:p>
          <a:p>
            <a:r>
              <a:rPr lang="en-US" sz="1200" kern="1200" dirty="0">
                <a:solidFill>
                  <a:schemeClr val="tx1"/>
                </a:solidFill>
                <a:effectLst/>
                <a:latin typeface="+mn-lt"/>
                <a:ea typeface="+mn-ea"/>
                <a:cs typeface="+mn-cs"/>
              </a:rPr>
              <a:t>• Determine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to use in the K- means algorithm to extract the dominant colors in terms of RGB and CIELAB color spaces from 283 images of plutonic rocks. </a:t>
            </a:r>
            <a:endParaRPr lang="en-US" dirty="0"/>
          </a:p>
          <a:p>
            <a:r>
              <a:rPr lang="en-US" sz="1200" kern="1200" dirty="0">
                <a:solidFill>
                  <a:schemeClr val="tx1"/>
                </a:solidFill>
                <a:effectLst/>
                <a:latin typeface="+mn-lt"/>
                <a:ea typeface="+mn-ea"/>
                <a:cs typeface="+mn-cs"/>
              </a:rPr>
              <a:t>• Use the extracted dominant colors and the percentage of pixels belonging to each color cluster as the input to train the following machine learning algorithms: CNN, DT, KNN, LR, and SVM. </a:t>
            </a:r>
            <a:endParaRPr lang="en-US" dirty="0"/>
          </a:p>
          <a:p>
            <a:r>
              <a:rPr lang="en-US" sz="1200" kern="1200" dirty="0">
                <a:solidFill>
                  <a:schemeClr val="tx1"/>
                </a:solidFill>
                <a:effectLst/>
                <a:latin typeface="+mn-lt"/>
                <a:ea typeface="+mn-ea"/>
                <a:cs typeface="+mn-cs"/>
              </a:rPr>
              <a:t>• Validate the generated models by means of the accuracy, precision, and recall metrics. The best model is deployed in an iOS mobile application. </a:t>
            </a:r>
            <a:endParaRPr lang="en-US" dirty="0"/>
          </a:p>
          <a:p>
            <a:r>
              <a:rPr lang="en-US" sz="1200" kern="1200" dirty="0">
                <a:solidFill>
                  <a:schemeClr val="tx1"/>
                </a:solidFill>
                <a:effectLst/>
                <a:latin typeface="+mn-lt"/>
                <a:ea typeface="+mn-ea"/>
                <a:cs typeface="+mn-cs"/>
              </a:rPr>
              <a:t>• Compare the best model validation results with the CNN of our previous work trained with the whole set of rock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approach is based on the following concepts (see Fig. 1).</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10</a:t>
            </a:fld>
            <a:endParaRPr lang="en-US"/>
          </a:p>
        </p:txBody>
      </p:sp>
    </p:spTree>
    <p:extLst>
      <p:ext uri="{BB962C8B-B14F-4D97-AF65-F5344CB8AC3E}">
        <p14:creationId xmlns:p14="http://schemas.microsoft.com/office/powerpoint/2010/main" val="29462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Machine learning has been an effective way for image classification in geochemistry. Specifically, feature reduction was applied in [21, 22] using deep learning and the simple linear iterative clustering (SLIC) algorithm to extract high- level features from images of mineral samples before training the machine learning models. Although these works showed good results in the classification of mineral samples, the number of extracted features was very large. </a:t>
            </a:r>
            <a:endParaRPr lang="en-US" dirty="0"/>
          </a:p>
          <a:p>
            <a:r>
              <a:rPr lang="en-US" sz="1200" kern="1200" dirty="0">
                <a:solidFill>
                  <a:schemeClr val="tx1"/>
                </a:solidFill>
                <a:effectLst/>
                <a:latin typeface="+mn-lt"/>
                <a:ea typeface="+mn-ea"/>
                <a:cs typeface="+mn-cs"/>
              </a:rPr>
              <a:t>Four articles [18, 19, 20, 23] introduce CNN topologies and analyze the performance of the models generated for rock lithology classification using all the image features. Also, in our previous work [2], several combinations of plutonic rock images of 4 classes were analyzed using all the image features to train a CNN model rather than extracted features. In [2, 18, 19] the created models were deployed on an Android mobile application for the classification of rocks. However, there are no works presenting the deployment of machine learning models on iOS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evaluation of the models in [18, 19, 20, 23] showed good results in the classification of rock lithology. Nevertheless, all of them were trained with diverse types of rocks instead of plutonic rocks. Classification of one rock type becomes more difficult because rocks of the same type have very similar characteristics.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11</a:t>
            </a:fld>
            <a:endParaRPr lang="en-US"/>
          </a:p>
        </p:txBody>
      </p:sp>
    </p:spTree>
    <p:extLst>
      <p:ext uri="{BB962C8B-B14F-4D97-AF65-F5344CB8AC3E}">
        <p14:creationId xmlns:p14="http://schemas.microsoft.com/office/powerpoint/2010/main" val="15295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describes the steps followed in this research work.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13</a:t>
            </a:fld>
            <a:endParaRPr lang="en-US"/>
          </a:p>
        </p:txBody>
      </p:sp>
    </p:spTree>
    <p:extLst>
      <p:ext uri="{BB962C8B-B14F-4D97-AF65-F5344CB8AC3E}">
        <p14:creationId xmlns:p14="http://schemas.microsoft.com/office/powerpoint/2010/main" val="35721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04 de mayo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544800" y="654747"/>
            <a:ext cx="2149768" cy="779612"/>
            <a:chOff x="15966246" y="1104899"/>
            <a:chExt cx="2149768" cy="779612"/>
          </a:xfrm>
        </p:grpSpPr>
        <p:sp>
          <p:nvSpPr>
            <p:cNvPr id="20" name="Rectangle 19">
              <a:extLst>
                <a:ext uri="{FF2B5EF4-FFF2-40B4-BE49-F238E27FC236}">
                  <a16:creationId xmlns:a16="http://schemas.microsoft.com/office/drawing/2014/main" id="{06FEAEE0-2110-0440-BFD5-E419B8C6AD38}"/>
                </a:ext>
              </a:extLst>
            </p:cNvPr>
            <p:cNvSpPr>
              <a:spLocks noChangeAspect="1"/>
            </p:cNvSpPr>
            <p:nvPr/>
          </p:nvSpPr>
          <p:spPr>
            <a:xfrm>
              <a:off x="16042446" y="1104899"/>
              <a:ext cx="2073568" cy="779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5966246" y="1185086"/>
              <a:ext cx="602666" cy="546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955060" cy="1957370"/>
            <a:chOff x="187800" y="1015153"/>
            <a:chExt cx="1368542" cy="1370159"/>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2"/>
              <a:ext cx="1277361" cy="128016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5FB7B-0E3D-1143-81DC-33CF2D888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57476"/>
            <a:ext cx="17252874" cy="9239024"/>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87940" y="9182100"/>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1.</a:t>
            </a:r>
            <a:r>
              <a:rPr lang="en-US" sz="2400" spc="300" dirty="0">
                <a:solidFill>
                  <a:srgbClr val="1D242C"/>
                </a:solidFill>
                <a:latin typeface="Montserrat" pitchFamily="2" charset="77"/>
                <a:cs typeface="Arial" panose="020B0604020202020204" pitchFamily="34" charset="0"/>
              </a:rPr>
              <a:t> Underpinnings of our Approach</a:t>
            </a:r>
          </a:p>
        </p:txBody>
      </p:sp>
      <p:grpSp>
        <p:nvGrpSpPr>
          <p:cNvPr id="41" name="Picture 30">
            <a:extLst>
              <a:ext uri="{FF2B5EF4-FFF2-40B4-BE49-F238E27FC236}">
                <a16:creationId xmlns:a16="http://schemas.microsoft.com/office/drawing/2014/main" id="{A0B5D7DF-8CFB-574B-9E3D-33AA78B23DBD}"/>
              </a:ext>
            </a:extLst>
          </p:cNvPr>
          <p:cNvGrpSpPr>
            <a:grpSpLocks noChangeAspect="1"/>
          </p:cNvGrpSpPr>
          <p:nvPr/>
        </p:nvGrpSpPr>
        <p:grpSpPr>
          <a:xfrm>
            <a:off x="17221200" y="9278745"/>
            <a:ext cx="900000" cy="893955"/>
            <a:chOff x="14454711" y="8725541"/>
            <a:chExt cx="1295400" cy="1286700"/>
          </a:xfrm>
        </p:grpSpPr>
        <p:sp>
          <p:nvSpPr>
            <p:cNvPr id="42" name="Freeform 41">
              <a:extLst>
                <a:ext uri="{FF2B5EF4-FFF2-40B4-BE49-F238E27FC236}">
                  <a16:creationId xmlns:a16="http://schemas.microsoft.com/office/drawing/2014/main" id="{6A9A8A27-390C-3245-94B4-973F95B03428}"/>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176FCC5D-3DF5-5545-A1D3-92951DD9E582}"/>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641423B-94D2-754E-8B2C-CFAD5C5B0FB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2310CAB-EF34-B34A-A598-2DB0EC196A8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33358" y="948173"/>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graphicFrame>
        <p:nvGraphicFramePr>
          <p:cNvPr id="3" name="Table 3">
            <a:extLst>
              <a:ext uri="{FF2B5EF4-FFF2-40B4-BE49-F238E27FC236}">
                <a16:creationId xmlns:a16="http://schemas.microsoft.com/office/drawing/2014/main" id="{65D5ED65-5E42-8240-BC60-DA0062067C43}"/>
              </a:ext>
            </a:extLst>
          </p:cNvPr>
          <p:cNvGraphicFramePr>
            <a:graphicFrameLocks noGrp="1"/>
          </p:cNvGraphicFramePr>
          <p:nvPr>
            <p:extLst>
              <p:ext uri="{D42A27DB-BD31-4B8C-83A1-F6EECF244321}">
                <p14:modId xmlns:p14="http://schemas.microsoft.com/office/powerpoint/2010/main" val="1462670296"/>
              </p:ext>
            </p:extLst>
          </p:nvPr>
        </p:nvGraphicFramePr>
        <p:xfrm>
          <a:off x="800099" y="2400300"/>
          <a:ext cx="16687799" cy="7255362"/>
        </p:xfrm>
        <a:graphic>
          <a:graphicData uri="http://schemas.openxmlformats.org/drawingml/2006/table">
            <a:tbl>
              <a:tblPr firstRow="1" bandRow="1">
                <a:tableStyleId>{5940675A-B579-460E-94D1-54222C63F5DA}</a:tableStyleId>
              </a:tblPr>
              <a:tblGrid>
                <a:gridCol w="1011436">
                  <a:extLst>
                    <a:ext uri="{9D8B030D-6E8A-4147-A177-3AD203B41FA5}">
                      <a16:colId xmlns:a16="http://schemas.microsoft.com/office/drawing/2014/main" val="2011178981"/>
                    </a:ext>
                  </a:extLst>
                </a:gridCol>
                <a:gridCol w="950665">
                  <a:extLst>
                    <a:ext uri="{9D8B030D-6E8A-4147-A177-3AD203B41FA5}">
                      <a16:colId xmlns:a16="http://schemas.microsoft.com/office/drawing/2014/main" val="1268759257"/>
                    </a:ext>
                  </a:extLst>
                </a:gridCol>
                <a:gridCol w="3468633">
                  <a:extLst>
                    <a:ext uri="{9D8B030D-6E8A-4147-A177-3AD203B41FA5}">
                      <a16:colId xmlns:a16="http://schemas.microsoft.com/office/drawing/2014/main" val="2244523859"/>
                    </a:ext>
                  </a:extLst>
                </a:gridCol>
                <a:gridCol w="1813336">
                  <a:extLst>
                    <a:ext uri="{9D8B030D-6E8A-4147-A177-3AD203B41FA5}">
                      <a16:colId xmlns:a16="http://schemas.microsoft.com/office/drawing/2014/main" val="3210516878"/>
                    </a:ext>
                  </a:extLst>
                </a:gridCol>
                <a:gridCol w="2651519">
                  <a:extLst>
                    <a:ext uri="{9D8B030D-6E8A-4147-A177-3AD203B41FA5}">
                      <a16:colId xmlns:a16="http://schemas.microsoft.com/office/drawing/2014/main" val="3987354574"/>
                    </a:ext>
                  </a:extLst>
                </a:gridCol>
                <a:gridCol w="1618128">
                  <a:extLst>
                    <a:ext uri="{9D8B030D-6E8A-4147-A177-3AD203B41FA5}">
                      <a16:colId xmlns:a16="http://schemas.microsoft.com/office/drawing/2014/main" val="436085862"/>
                    </a:ext>
                  </a:extLst>
                </a:gridCol>
                <a:gridCol w="1621727">
                  <a:extLst>
                    <a:ext uri="{9D8B030D-6E8A-4147-A177-3AD203B41FA5}">
                      <a16:colId xmlns:a16="http://schemas.microsoft.com/office/drawing/2014/main" val="2480406375"/>
                    </a:ext>
                  </a:extLst>
                </a:gridCol>
                <a:gridCol w="3552355">
                  <a:extLst>
                    <a:ext uri="{9D8B030D-6E8A-4147-A177-3AD203B41FA5}">
                      <a16:colId xmlns:a16="http://schemas.microsoft.com/office/drawing/2014/main" val="428138430"/>
                    </a:ext>
                  </a:extLst>
                </a:gridCol>
              </a:tblGrid>
              <a:tr h="581656">
                <a:tc>
                  <a:txBody>
                    <a:bodyPr/>
                    <a:lstStyle/>
                    <a:p>
                      <a:pPr algn="ctr"/>
                      <a:r>
                        <a:rPr lang="en-US" sz="1500" b="1" dirty="0">
                          <a:latin typeface="Montserrat" pitchFamily="2" charset="77"/>
                        </a:rPr>
                        <a:t>Author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Algorithm of Extraction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 for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Best trained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extLst>
                  <a:ext uri="{0D108BD9-81ED-4DB2-BD59-A6C34878D82A}">
                    <a16:rowId xmlns:a16="http://schemas.microsoft.com/office/drawing/2014/main" val="518999416"/>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E. L. Vázquez et al. [2]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423 patches from 71 images of six plutonic rock types (gabbro, diorite, tonalite, monzodiorite, granodiorite, and granite)</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Augmented data from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 Precision: 96% Recall: 95%, F-score: 95%</a:t>
                      </a:r>
                    </a:p>
                    <a:p>
                      <a:pPr algn="ctr"/>
                      <a:r>
                        <a:rPr lang="en-US" sz="1500" dirty="0">
                          <a:latin typeface="Montserrat" pitchFamily="2" charset="77"/>
                        </a:rPr>
                        <a:t>Training time: 2 hrs</a:t>
                      </a:r>
                    </a:p>
                    <a:p>
                      <a:pPr algn="ctr"/>
                      <a:r>
                        <a:rPr lang="en-US" sz="1500" dirty="0">
                          <a:latin typeface="Montserrat" pitchFamily="2" charset="77"/>
                        </a:rPr>
                        <a:t>Execution time: 353.74 ms</a:t>
                      </a:r>
                    </a:p>
                    <a:p>
                      <a:pPr algn="ctr"/>
                      <a:r>
                        <a:rPr lang="en-US" sz="1500" dirty="0">
                          <a:latin typeface="Montserrat" pitchFamily="2" charset="77"/>
                        </a:rPr>
                        <a:t>File size: 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Fan et al. [18]</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3,208 images of 28 rock lithology categories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SqueezeNet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Accuracy: 94.55%</a:t>
                      </a:r>
                    </a:p>
                    <a:p>
                      <a:pPr algn="ctr"/>
                      <a:r>
                        <a:rPr lang="en-US" sz="1500" dirty="0">
                          <a:latin typeface="Montserrat" pitchFamily="2" charset="77"/>
                        </a:rPr>
                        <a:t>File size: 9.2 MB</a:t>
                      </a:r>
                    </a:p>
                    <a:p>
                      <a:pPr algn="ctr"/>
                      <a:r>
                        <a:rPr lang="en-US" sz="1500" dirty="0">
                          <a:latin typeface="Montserrat" pitchFamily="2" charset="77"/>
                        </a:rPr>
                        <a:t>Execution time: from 736 to 366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extLst>
                  <a:ext uri="{0D108BD9-81ED-4DB2-BD59-A6C34878D82A}">
                    <a16:rowId xmlns:a16="http://schemas.microsoft.com/office/drawing/2014/main" val="2683194998"/>
                  </a:ext>
                </a:extLst>
              </a:tr>
              <a:tr h="825322">
                <a:tc>
                  <a:txBody>
                    <a:bodyPr/>
                    <a:lstStyle/>
                    <a:p>
                      <a:pPr algn="ctr"/>
                      <a:r>
                        <a:rPr lang="en-US" sz="1500" kern="1200" dirty="0">
                          <a:solidFill>
                            <a:schemeClr val="dk1"/>
                          </a:solidFill>
                          <a:effectLst/>
                          <a:latin typeface="Montserrat" pitchFamily="2" charset="77"/>
                        </a:rPr>
                        <a:t>Fan et al. [19]</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3,795 images of 30 different rock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Shuffle</a:t>
                      </a:r>
                    </a:p>
                    <a:p>
                      <a:pPr algn="ctr"/>
                      <a:r>
                        <a:rPr lang="en-US" sz="1500" dirty="0">
                          <a:latin typeface="Montserrat" pitchFamily="2" charset="77"/>
                        </a:rPr>
                        <a:t>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95.30% </a:t>
                      </a:r>
                    </a:p>
                    <a:p>
                      <a:pPr algn="ctr"/>
                      <a:r>
                        <a:rPr lang="en-US" sz="1500" dirty="0">
                          <a:latin typeface="Montserrat" pitchFamily="2" charset="77"/>
                        </a:rPr>
                        <a:t>File size: 18.2 MB</a:t>
                      </a:r>
                    </a:p>
                    <a:p>
                      <a:pPr algn="ctr"/>
                      <a:r>
                        <a:rPr lang="en-US" sz="1500" dirty="0">
                          <a:latin typeface="Montserrat" pitchFamily="2" charset="77"/>
                        </a:rPr>
                        <a:t>Execution time: 786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1068989">
                <a:tc>
                  <a:txBody>
                    <a:bodyPr/>
                    <a:lstStyle/>
                    <a:p>
                      <a:pPr algn="ctr"/>
                      <a:r>
                        <a:rPr lang="en-US" sz="1500" kern="1200" dirty="0">
                          <a:solidFill>
                            <a:schemeClr val="dk1"/>
                          </a:solidFill>
                          <a:effectLst/>
                          <a:latin typeface="Montserrat" pitchFamily="2" charset="77"/>
                        </a:rPr>
                        <a:t>Ran et al. [20]</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Montserrat" pitchFamily="2" charset="77"/>
                        </a:rPr>
                        <a:t>14,589 patches from 2,290 images of six rock types (granite, limestone, conglomerate, sandstone, shale, mylonite)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60% of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97.76%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61738125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Zhang et al. [21]</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481 images of four minerals (K-feldspar, perthite, plagioclase, and quartz)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Inception-v3 CNN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High-level features (such as chromatic aberration and texture)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90%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Stacking model (LR, SVM, and 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1068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Maitre et al. [22]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3,192 sub-images of the views of a surface taken at different angles to a surface with 27 mineral grain species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Simple Linear Iterative Clustering (SLIC) 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Color intensity and Peak intensity of computed histograms from superpixels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70%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Random Forest (RF)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21171128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Cheng and Guo [23]</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4,200 images of three feldspar sandstone rock types (coarse, medium granular, and fine)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75%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6-layer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Accuracy: 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551886"/>
                  </a:ext>
                </a:extLst>
              </a:tr>
            </a:tbl>
          </a:graphicData>
        </a:graphic>
      </p:graphicFrame>
      <p:sp>
        <p:nvSpPr>
          <p:cNvPr id="13" name="Rectangle 12">
            <a:extLst>
              <a:ext uri="{FF2B5EF4-FFF2-40B4-BE49-F238E27FC236}">
                <a16:creationId xmlns:a16="http://schemas.microsoft.com/office/drawing/2014/main" id="{EF409CF3-4CD5-C547-A308-5F88BB6002E9}"/>
              </a:ext>
            </a:extLst>
          </p:cNvPr>
          <p:cNvSpPr/>
          <p:nvPr/>
        </p:nvSpPr>
        <p:spPr>
          <a:xfrm>
            <a:off x="2489111" y="1719663"/>
            <a:ext cx="13309774" cy="543418"/>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1.</a:t>
            </a:r>
            <a:r>
              <a:rPr lang="en-US" sz="2400" spc="335" dirty="0">
                <a:solidFill>
                  <a:srgbClr val="1D242C"/>
                </a:solidFill>
                <a:latin typeface="Montserrat Light"/>
              </a:rPr>
              <a:t> Comparison of the articles described in the related work</a:t>
            </a:r>
          </a:p>
        </p:txBody>
      </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139" name="Picture 30">
            <a:extLst>
              <a:ext uri="{FF2B5EF4-FFF2-40B4-BE49-F238E27FC236}">
                <a16:creationId xmlns:a16="http://schemas.microsoft.com/office/drawing/2014/main" id="{D1A6EF87-0D06-6440-ADDF-53B71E4DE12D}"/>
              </a:ext>
            </a:extLst>
          </p:cNvPr>
          <p:cNvGrpSpPr/>
          <p:nvPr/>
        </p:nvGrpSpPr>
        <p:grpSpPr>
          <a:xfrm>
            <a:off x="16764000" y="8801100"/>
            <a:ext cx="1203169" cy="1201195"/>
            <a:chOff x="14530911" y="8725541"/>
            <a:chExt cx="1203169" cy="1201195"/>
          </a:xfrm>
        </p:grpSpPr>
        <p:sp>
          <p:nvSpPr>
            <p:cNvPr id="140" name="Freeform 139">
              <a:extLst>
                <a:ext uri="{FF2B5EF4-FFF2-40B4-BE49-F238E27FC236}">
                  <a16:creationId xmlns:a16="http://schemas.microsoft.com/office/drawing/2014/main" id="{DFCBE7A3-4FF1-3344-97CB-60917CB730A1}"/>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3777EA9-F8B6-0F49-9FE6-F98D3E06B6E4}"/>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AF920F11-C9B1-3548-9D1F-1AF03331B14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10D0840-78C8-C742-A5FB-19FF9D3FD87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366208391"/>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used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3427061455"/>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Diorite</a:t>
                      </a:r>
                    </a:p>
                  </a:txBody>
                  <a:tcPr>
                    <a:solidFill>
                      <a:srgbClr val="FAE3E7"/>
                    </a:solidFill>
                  </a:tcPr>
                </a:tc>
                <a:tc>
                  <a:txBody>
                    <a:bodyPr/>
                    <a:lstStyle/>
                    <a:p>
                      <a:pPr algn="ctr"/>
                      <a:r>
                        <a:rPr lang="en-US" sz="2400" dirty="0">
                          <a:latin typeface="Montserrat" pitchFamily="2" charset="77"/>
                        </a:rPr>
                        <a:t>78</a:t>
                      </a:r>
                    </a:p>
                  </a:txBody>
                  <a:tcPr>
                    <a:solidFill>
                      <a:srgbClr val="FAE3E7"/>
                    </a:solidFill>
                  </a:tcPr>
                </a:tc>
                <a:extLst>
                  <a:ext uri="{0D108BD9-81ED-4DB2-BD59-A6C34878D82A}">
                    <a16:rowId xmlns:a16="http://schemas.microsoft.com/office/drawing/2014/main" val="4066769957"/>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Gabbro</a:t>
                      </a:r>
                    </a:p>
                  </a:txBody>
                  <a:tcPr>
                    <a:solidFill>
                      <a:srgbClr val="FDF2F5"/>
                    </a:solidFill>
                  </a:tcPr>
                </a:tc>
                <a:tc>
                  <a:txBody>
                    <a:bodyPr/>
                    <a:lstStyle/>
                    <a:p>
                      <a:pPr algn="ctr"/>
                      <a:r>
                        <a:rPr lang="en-US" sz="2400" dirty="0">
                          <a:latin typeface="Montserrat" pitchFamily="2" charset="77"/>
                        </a:rPr>
                        <a:t>65</a:t>
                      </a:r>
                    </a:p>
                  </a:txBody>
                  <a:tcPr>
                    <a:solidFill>
                      <a:srgbClr val="FDF2F5"/>
                    </a:solidFill>
                  </a:tcPr>
                </a:tc>
                <a:extLst>
                  <a:ext uri="{0D108BD9-81ED-4DB2-BD59-A6C34878D82A}">
                    <a16:rowId xmlns:a16="http://schemas.microsoft.com/office/drawing/2014/main" val="4180875973"/>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Granodiorite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Images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3393023"/>
            <a:ext cx="12039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First, all the files in the subfolders were processed in RGB format and labeled according to their container subfolder.</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Afterwards, the RGB values of the image pixels were converted to CIELAB values.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9140117"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a:t>
            </a:r>
            <a:r>
              <a:rPr lang="en-US" sz="2800" i="1" spc="335" dirty="0">
                <a:solidFill>
                  <a:srgbClr val="1D242C"/>
                </a:solidFill>
                <a:latin typeface="Montserrat Light"/>
              </a:rPr>
              <a:t>k</a:t>
            </a:r>
            <a:r>
              <a:rPr lang="en-US" sz="2800" spc="335" dirty="0">
                <a:solidFill>
                  <a:srgbClr val="1D242C"/>
                </a:solidFill>
                <a:latin typeface="Montserrat Light"/>
              </a:rPr>
              <a:t> number of clusters to use by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a:t>
            </a:r>
            <a:r>
              <a:rPr lang="en-US" sz="2800" i="1" spc="335" dirty="0">
                <a:solidFill>
                  <a:srgbClr val="1D242C"/>
                </a:solidFill>
                <a:latin typeface="Montserrat Light"/>
              </a:rPr>
              <a:t>k</a:t>
            </a:r>
            <a:r>
              <a:rPr lang="en-US" sz="2800" spc="335" dirty="0">
                <a:solidFill>
                  <a:srgbClr val="1D242C"/>
                </a:solidFill>
                <a:latin typeface="Montserrat Light"/>
              </a:rPr>
              <a:t>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catterplot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23" y="2499580"/>
            <a:ext cx="7631007" cy="5287839"/>
          </a:xfrm>
          <a:prstGeom prst="rect">
            <a:avLst/>
          </a:prstGeom>
        </p:spPr>
      </p:pic>
      <p:sp>
        <p:nvSpPr>
          <p:cNvPr id="21" name="TextBox 8">
            <a:extLst>
              <a:ext uri="{FF2B5EF4-FFF2-40B4-BE49-F238E27FC236}">
                <a16:creationId xmlns:a16="http://schemas.microsoft.com/office/drawing/2014/main" id="{6957AE2E-E66E-7B49-A635-5566D384F19F}"/>
              </a:ext>
            </a:extLst>
          </p:cNvPr>
          <p:cNvSpPr txBox="1"/>
          <p:nvPr/>
        </p:nvSpPr>
        <p:spPr>
          <a:xfrm>
            <a:off x="1758142" y="8150676"/>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2.</a:t>
            </a:r>
            <a:r>
              <a:rPr lang="en-US" sz="2400" spc="300" dirty="0">
                <a:solidFill>
                  <a:srgbClr val="1D242C"/>
                </a:solidFill>
                <a:latin typeface="Montserrat" pitchFamily="2" charset="77"/>
                <a:cs typeface="Arial" panose="020B0604020202020204" pitchFamily="34" charset="0"/>
              </a:rPr>
              <a:t> The Elbow method returned the optimal </a:t>
            </a:r>
          </a:p>
        </p:txBody>
      </p:sp>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899686" y="2476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2" name="Picture 1">
            <a:extLst>
              <a:ext uri="{FF2B5EF4-FFF2-40B4-BE49-F238E27FC236}">
                <a16:creationId xmlns:a16="http://schemas.microsoft.com/office/drawing/2014/main" id="{9A14F978-88FC-504B-87B3-5CCB148FDDA1}"/>
              </a:ext>
            </a:extLst>
          </p:cNvPr>
          <p:cNvPicPr>
            <a:picLocks noChangeAspect="1"/>
          </p:cNvPicPr>
          <p:nvPr/>
        </p:nvPicPr>
        <p:blipFill>
          <a:blip r:embed="rId5"/>
          <a:stretch>
            <a:fillRect/>
          </a:stretch>
        </p:blipFill>
        <p:spPr>
          <a:xfrm>
            <a:off x="9244527" y="4381500"/>
            <a:ext cx="7315200" cy="4953000"/>
          </a:xfrm>
          <a:prstGeom prst="rect">
            <a:avLst/>
          </a:prstGeom>
        </p:spPr>
      </p:pic>
      <p:pic>
        <p:nvPicPr>
          <p:cNvPr id="7" name="Picture 6">
            <a:extLst>
              <a:ext uri="{FF2B5EF4-FFF2-40B4-BE49-F238E27FC236}">
                <a16:creationId xmlns:a16="http://schemas.microsoft.com/office/drawing/2014/main" id="{D2D16F09-C362-104C-9C49-BECC2EF52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46" y="1028700"/>
            <a:ext cx="5515278" cy="8569193"/>
          </a:xfrm>
          <a:prstGeom prst="rect">
            <a:avLst/>
          </a:prstGeom>
        </p:spPr>
      </p:pic>
      <p:sp>
        <p:nvSpPr>
          <p:cNvPr id="29" name="TextBox 8">
            <a:extLst>
              <a:ext uri="{FF2B5EF4-FFF2-40B4-BE49-F238E27FC236}">
                <a16:creationId xmlns:a16="http://schemas.microsoft.com/office/drawing/2014/main" id="{8FF5172D-57E4-474D-B9DC-9F75434C935E}"/>
              </a:ext>
            </a:extLst>
          </p:cNvPr>
          <p:cNvSpPr txBox="1"/>
          <p:nvPr/>
        </p:nvSpPr>
        <p:spPr>
          <a:xfrm>
            <a:off x="1066800" y="9687249"/>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Figure 3.</a:t>
            </a:r>
            <a:r>
              <a:rPr lang="en-US" sz="1400" spc="300" dirty="0">
                <a:solidFill>
                  <a:srgbClr val="1D242C"/>
                </a:solidFill>
                <a:latin typeface="Montserrat" pitchFamily="2" charset="77"/>
                <a:cs typeface="Arial" panose="020B0604020202020204" pitchFamily="34" charset="0"/>
              </a:rPr>
              <a:t> Sample rocks with their dominant colors in percentage order and their average color</a:t>
            </a:r>
          </a:p>
        </p:txBody>
      </p:sp>
      <p:sp>
        <p:nvSpPr>
          <p:cNvPr id="30" name="TextBox 8">
            <a:extLst>
              <a:ext uri="{FF2B5EF4-FFF2-40B4-BE49-F238E27FC236}">
                <a16:creationId xmlns:a16="http://schemas.microsoft.com/office/drawing/2014/main" id="{1244189C-9520-3D4E-8169-6A69CFD536B9}"/>
              </a:ext>
            </a:extLst>
          </p:cNvPr>
          <p:cNvSpPr txBox="1"/>
          <p:nvPr/>
        </p:nvSpPr>
        <p:spPr>
          <a:xfrm>
            <a:off x="9402842" y="94370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1.</a:t>
            </a:r>
            <a:r>
              <a:rPr lang="en-US" sz="1400" spc="300" dirty="0">
                <a:solidFill>
                  <a:srgbClr val="1D242C"/>
                </a:solidFill>
                <a:latin typeface="Montserrat" pitchFamily="2" charset="77"/>
                <a:cs typeface="Arial" panose="020B0604020202020204" pitchFamily="34" charset="0"/>
              </a:rPr>
              <a:t> Function to extract the dominant colors from a single image</a:t>
            </a:r>
          </a:p>
        </p:txBody>
      </p:sp>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3510036"/>
            <a:ext cx="12801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First, we divided the dominant color data into a training set of 80% and a test set of 20%.</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Second, we normalized the train and test data for data cleaning and better performance in model training.</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Finally, we encoded the rock class labels transforming the labels into values from 0 to 3, representing the four rock classes of plutonic rocks: gabbro, diorite, granodiorite, and granite, respectively.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Label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765883" y="1638300"/>
            <a:ext cx="7505701" cy="2056525"/>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Five machine learning models were trained using the RGB data and afterwards the CIELAB data: CNN, DT, KNN, LR, and SVM.</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Remote learning scienc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6. Training the different algorithms with the extracted dominant colors</a:t>
              </a:r>
            </a:p>
          </p:txBody>
        </p:sp>
      </p:grpSp>
      <p:pic>
        <p:nvPicPr>
          <p:cNvPr id="2" name="Picture 1">
            <a:extLst>
              <a:ext uri="{FF2B5EF4-FFF2-40B4-BE49-F238E27FC236}">
                <a16:creationId xmlns:a16="http://schemas.microsoft.com/office/drawing/2014/main" id="{0DFC1189-FE19-DE4D-99EE-151EA711AF4A}"/>
              </a:ext>
            </a:extLst>
          </p:cNvPr>
          <p:cNvPicPr>
            <a:picLocks noChangeAspect="1"/>
          </p:cNvPicPr>
          <p:nvPr/>
        </p:nvPicPr>
        <p:blipFill>
          <a:blip r:embed="rId5"/>
          <a:stretch>
            <a:fillRect/>
          </a:stretch>
        </p:blipFill>
        <p:spPr>
          <a:xfrm>
            <a:off x="487281" y="4152900"/>
            <a:ext cx="8656719" cy="1267224"/>
          </a:xfrm>
          <a:prstGeom prst="rect">
            <a:avLst/>
          </a:prstGeom>
        </p:spPr>
      </p:pic>
      <p:pic>
        <p:nvPicPr>
          <p:cNvPr id="3" name="Picture 2">
            <a:extLst>
              <a:ext uri="{FF2B5EF4-FFF2-40B4-BE49-F238E27FC236}">
                <a16:creationId xmlns:a16="http://schemas.microsoft.com/office/drawing/2014/main" id="{CA3E3913-C499-DF4F-92BC-A8DE6B7AD479}"/>
              </a:ext>
            </a:extLst>
          </p:cNvPr>
          <p:cNvPicPr>
            <a:picLocks noChangeAspect="1"/>
          </p:cNvPicPr>
          <p:nvPr/>
        </p:nvPicPr>
        <p:blipFill>
          <a:blip r:embed="rId6"/>
          <a:stretch>
            <a:fillRect/>
          </a:stretch>
        </p:blipFill>
        <p:spPr>
          <a:xfrm>
            <a:off x="487281" y="5527125"/>
            <a:ext cx="8656719" cy="1225380"/>
          </a:xfrm>
          <a:prstGeom prst="rect">
            <a:avLst/>
          </a:prstGeom>
        </p:spPr>
      </p:pic>
      <p:pic>
        <p:nvPicPr>
          <p:cNvPr id="4" name="Picture 3">
            <a:extLst>
              <a:ext uri="{FF2B5EF4-FFF2-40B4-BE49-F238E27FC236}">
                <a16:creationId xmlns:a16="http://schemas.microsoft.com/office/drawing/2014/main" id="{607FD822-ECE3-E447-835D-137EA84C1BB7}"/>
              </a:ext>
            </a:extLst>
          </p:cNvPr>
          <p:cNvPicPr>
            <a:picLocks noChangeAspect="1"/>
          </p:cNvPicPr>
          <p:nvPr/>
        </p:nvPicPr>
        <p:blipFill>
          <a:blip r:embed="rId7"/>
          <a:stretch>
            <a:fillRect/>
          </a:stretch>
        </p:blipFill>
        <p:spPr>
          <a:xfrm>
            <a:off x="537457" y="6817872"/>
            <a:ext cx="8606543" cy="1201281"/>
          </a:xfrm>
          <a:prstGeom prst="rect">
            <a:avLst/>
          </a:prstGeom>
        </p:spPr>
      </p:pic>
      <p:pic>
        <p:nvPicPr>
          <p:cNvPr id="5" name="Picture 4">
            <a:extLst>
              <a:ext uri="{FF2B5EF4-FFF2-40B4-BE49-F238E27FC236}">
                <a16:creationId xmlns:a16="http://schemas.microsoft.com/office/drawing/2014/main" id="{57F825F3-DED2-9F44-8F28-0AF046EB5914}"/>
              </a:ext>
            </a:extLst>
          </p:cNvPr>
          <p:cNvPicPr>
            <a:picLocks noChangeAspect="1"/>
          </p:cNvPicPr>
          <p:nvPr/>
        </p:nvPicPr>
        <p:blipFill>
          <a:blip r:embed="rId8"/>
          <a:stretch>
            <a:fillRect/>
          </a:stretch>
        </p:blipFill>
        <p:spPr>
          <a:xfrm>
            <a:off x="477779" y="8146719"/>
            <a:ext cx="8666221" cy="1219570"/>
          </a:xfrm>
          <a:prstGeom prst="rect">
            <a:avLst/>
          </a:prstGeom>
        </p:spPr>
      </p:pic>
      <p:pic>
        <p:nvPicPr>
          <p:cNvPr id="7" name="Picture 6">
            <a:extLst>
              <a:ext uri="{FF2B5EF4-FFF2-40B4-BE49-F238E27FC236}">
                <a16:creationId xmlns:a16="http://schemas.microsoft.com/office/drawing/2014/main" id="{87065A88-247C-BF46-8E0F-56883CE4D553}"/>
              </a:ext>
            </a:extLst>
          </p:cNvPr>
          <p:cNvPicPr>
            <a:picLocks noChangeAspect="1"/>
          </p:cNvPicPr>
          <p:nvPr/>
        </p:nvPicPr>
        <p:blipFill>
          <a:blip r:embed="rId9"/>
          <a:stretch>
            <a:fillRect/>
          </a:stretch>
        </p:blipFill>
        <p:spPr>
          <a:xfrm>
            <a:off x="9647319" y="2846222"/>
            <a:ext cx="8137020" cy="6066704"/>
          </a:xfrm>
          <a:prstGeom prst="rect">
            <a:avLst/>
          </a:prstGeom>
        </p:spPr>
      </p:pic>
      <p:sp>
        <p:nvSpPr>
          <p:cNvPr id="30" name="TextBox 8">
            <a:extLst>
              <a:ext uri="{FF2B5EF4-FFF2-40B4-BE49-F238E27FC236}">
                <a16:creationId xmlns:a16="http://schemas.microsoft.com/office/drawing/2014/main" id="{447FBC41-3F3E-0B44-BC71-500BE11EF44E}"/>
              </a:ext>
            </a:extLst>
          </p:cNvPr>
          <p:cNvSpPr txBox="1"/>
          <p:nvPr/>
        </p:nvSpPr>
        <p:spPr>
          <a:xfrm>
            <a:off x="487280" y="9472336"/>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Listings 3-6.</a:t>
            </a:r>
            <a:r>
              <a:rPr lang="en-US" sz="1400" spc="300" dirty="0">
                <a:solidFill>
                  <a:srgbClr val="1D242C"/>
                </a:solidFill>
                <a:latin typeface="Montserrat" pitchFamily="2" charset="77"/>
                <a:cs typeface="Arial" panose="020B0604020202020204" pitchFamily="34" charset="0"/>
              </a:rPr>
              <a:t> Configuration and training of DT, KNN, LR, and SVM</a:t>
            </a:r>
          </a:p>
        </p:txBody>
      </p:sp>
      <p:sp>
        <p:nvSpPr>
          <p:cNvPr id="31" name="TextBox 8">
            <a:extLst>
              <a:ext uri="{FF2B5EF4-FFF2-40B4-BE49-F238E27FC236}">
                <a16:creationId xmlns:a16="http://schemas.microsoft.com/office/drawing/2014/main" id="{A3FA7B25-3FE4-C043-A218-328871096CA1}"/>
              </a:ext>
            </a:extLst>
          </p:cNvPr>
          <p:cNvSpPr txBox="1"/>
          <p:nvPr/>
        </p:nvSpPr>
        <p:spPr>
          <a:xfrm>
            <a:off x="9448800" y="9050249"/>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7.</a:t>
            </a:r>
            <a:r>
              <a:rPr lang="en-US" sz="1400" spc="300" dirty="0">
                <a:solidFill>
                  <a:srgbClr val="1D242C"/>
                </a:solidFill>
                <a:latin typeface="Montserrat" pitchFamily="2" charset="77"/>
                <a:cs typeface="Arial" panose="020B0604020202020204" pitchFamily="34" charset="0"/>
              </a:rPr>
              <a:t> Configuration and training of CNN</a:t>
            </a:r>
          </a:p>
        </p:txBody>
      </p:sp>
    </p:spTree>
    <p:extLst>
      <p:ext uri="{BB962C8B-B14F-4D97-AF65-F5344CB8AC3E}">
        <p14:creationId xmlns:p14="http://schemas.microsoft.com/office/powerpoint/2010/main" val="377221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grpSp>
        <p:nvGrpSpPr>
          <p:cNvPr id="21" name="Group 20">
            <a:extLst>
              <a:ext uri="{FF2B5EF4-FFF2-40B4-BE49-F238E27FC236}">
                <a16:creationId xmlns:a16="http://schemas.microsoft.com/office/drawing/2014/main" id="{21BDBF63-4968-9D43-BA05-AEEBB90D1188}"/>
              </a:ext>
            </a:extLst>
          </p:cNvPr>
          <p:cNvGrpSpPr/>
          <p:nvPr/>
        </p:nvGrpSpPr>
        <p:grpSpPr>
          <a:xfrm>
            <a:off x="17839378" y="2869032"/>
            <a:ext cx="143822" cy="4548935"/>
            <a:chOff x="17640644" y="5165892"/>
            <a:chExt cx="143822" cy="4548935"/>
          </a:xfrm>
        </p:grpSpPr>
        <p:sp>
          <p:nvSpPr>
            <p:cNvPr id="22" name="AutoShape 6">
              <a:extLst>
                <a:ext uri="{FF2B5EF4-FFF2-40B4-BE49-F238E27FC236}">
                  <a16:creationId xmlns:a16="http://schemas.microsoft.com/office/drawing/2014/main" id="{16A3B250-02E4-D943-A654-3396F9E5A079}"/>
                </a:ext>
              </a:extLst>
            </p:cNvPr>
            <p:cNvSpPr/>
            <p:nvPr/>
          </p:nvSpPr>
          <p:spPr>
            <a:xfrm>
              <a:off x="17696960" y="5165892"/>
              <a:ext cx="9525" cy="720000"/>
            </a:xfrm>
            <a:prstGeom prst="rect">
              <a:avLst/>
            </a:prstGeom>
            <a:solidFill>
              <a:schemeClr val="accent4">
                <a:lumMod val="40000"/>
                <a:lumOff val="60000"/>
              </a:schemeClr>
            </a:solidFill>
            <a:ln>
              <a:solidFill>
                <a:schemeClr val="accent4">
                  <a:lumMod val="40000"/>
                  <a:lumOff val="60000"/>
                </a:schemeClr>
              </a:solidFill>
            </a:ln>
          </p:spPr>
        </p:sp>
        <p:sp>
          <p:nvSpPr>
            <p:cNvPr id="23" name="TextBox 10">
              <a:extLst>
                <a:ext uri="{FF2B5EF4-FFF2-40B4-BE49-F238E27FC236}">
                  <a16:creationId xmlns:a16="http://schemas.microsoft.com/office/drawing/2014/main" id="{36871E42-5DD8-6541-BAB0-0885ACC2CDB7}"/>
                </a:ext>
              </a:extLst>
            </p:cNvPr>
            <p:cNvSpPr txBox="1"/>
            <p:nvPr/>
          </p:nvSpPr>
          <p:spPr>
            <a:xfrm rot="5400000" flipH="1">
              <a:off x="16424482" y="7368449"/>
              <a:ext cx="2576146" cy="143822"/>
            </a:xfrm>
            <a:prstGeom prst="rect">
              <a:avLst/>
            </a:prstGeom>
          </p:spPr>
          <p:txBody>
            <a:bodyPr wrap="square" lIns="0" tIns="0" rIns="0" bIns="0" rtlCol="0" anchor="t">
              <a:spAutoFit/>
            </a:bodyPr>
            <a:lstStyle/>
            <a:p>
              <a:pPr algn="ctr">
                <a:lnSpc>
                  <a:spcPts val="1140"/>
                </a:lnSpc>
              </a:pPr>
              <a:r>
                <a:rPr lang="en-US" sz="1200" spc="368" dirty="0">
                  <a:solidFill>
                    <a:schemeClr val="accent4">
                      <a:lumMod val="60000"/>
                      <a:lumOff val="40000"/>
                    </a:schemeClr>
                  </a:solidFill>
                  <a:latin typeface="Montserrat Light Bold"/>
                </a:rPr>
                <a:t>TABLE OF CONTENTS</a:t>
              </a:r>
            </a:p>
          </p:txBody>
        </p:sp>
        <p:sp>
          <p:nvSpPr>
            <p:cNvPr id="24" name="AutoShape 6">
              <a:extLst>
                <a:ext uri="{FF2B5EF4-FFF2-40B4-BE49-F238E27FC236}">
                  <a16:creationId xmlns:a16="http://schemas.microsoft.com/office/drawing/2014/main" id="{18DA39A1-4621-BE4B-B838-A654FC8C10FB}"/>
                </a:ext>
              </a:extLst>
            </p:cNvPr>
            <p:cNvSpPr/>
            <p:nvPr/>
          </p:nvSpPr>
          <p:spPr>
            <a:xfrm>
              <a:off x="17707792" y="8994827"/>
              <a:ext cx="9525" cy="720000"/>
            </a:xfrm>
            <a:prstGeom prst="rect">
              <a:avLst/>
            </a:prstGeom>
            <a:solidFill>
              <a:schemeClr val="accent4">
                <a:lumMod val="40000"/>
                <a:lumOff val="60000"/>
              </a:schemeClr>
            </a:solidFill>
            <a:ln>
              <a:solidFill>
                <a:schemeClr val="accent4">
                  <a:lumMod val="40000"/>
                  <a:lumOff val="60000"/>
                </a:schemeClr>
              </a:solidFill>
            </a:ln>
          </p:spPr>
        </p:sp>
      </p:grpSp>
      <p:grpSp>
        <p:nvGrpSpPr>
          <p:cNvPr id="26" name="Group 25">
            <a:extLst>
              <a:ext uri="{FF2B5EF4-FFF2-40B4-BE49-F238E27FC236}">
                <a16:creationId xmlns:a16="http://schemas.microsoft.com/office/drawing/2014/main" id="{66A043ED-9D8E-2B4B-BFBC-634419862F03}"/>
              </a:ext>
            </a:extLst>
          </p:cNvPr>
          <p:cNvGrpSpPr/>
          <p:nvPr/>
        </p:nvGrpSpPr>
        <p:grpSpPr>
          <a:xfrm>
            <a:off x="304800" y="2869032"/>
            <a:ext cx="143822" cy="4548935"/>
            <a:chOff x="17640644" y="5165892"/>
            <a:chExt cx="143822" cy="4548935"/>
          </a:xfrm>
          <a:noFill/>
        </p:grpSpPr>
        <p:sp>
          <p:nvSpPr>
            <p:cNvPr id="27" name="AutoShape 6">
              <a:extLst>
                <a:ext uri="{FF2B5EF4-FFF2-40B4-BE49-F238E27FC236}">
                  <a16:creationId xmlns:a16="http://schemas.microsoft.com/office/drawing/2014/main" id="{CFFE53A1-009E-664A-85B5-28C2D24CD640}"/>
                </a:ext>
              </a:extLst>
            </p:cNvPr>
            <p:cNvSpPr/>
            <p:nvPr/>
          </p:nvSpPr>
          <p:spPr>
            <a:xfrm>
              <a:off x="17696960" y="5165892"/>
              <a:ext cx="9525" cy="720000"/>
            </a:xfrm>
            <a:prstGeom prst="rect">
              <a:avLst/>
            </a:prstGeom>
            <a:solidFill>
              <a:schemeClr val="accent4">
                <a:lumMod val="40000"/>
                <a:lumOff val="60000"/>
              </a:schemeClr>
            </a:solidFill>
            <a:ln>
              <a:solidFill>
                <a:schemeClr val="accent4">
                  <a:lumMod val="40000"/>
                  <a:lumOff val="60000"/>
                </a:schemeClr>
              </a:solidFill>
            </a:ln>
          </p:spPr>
        </p:sp>
        <p:sp>
          <p:nvSpPr>
            <p:cNvPr id="28" name="TextBox 10">
              <a:extLst>
                <a:ext uri="{FF2B5EF4-FFF2-40B4-BE49-F238E27FC236}">
                  <a16:creationId xmlns:a16="http://schemas.microsoft.com/office/drawing/2014/main" id="{49C4C628-4C79-4A48-87A7-7D2C37AFCAF1}"/>
                </a:ext>
              </a:extLst>
            </p:cNvPr>
            <p:cNvSpPr txBox="1"/>
            <p:nvPr/>
          </p:nvSpPr>
          <p:spPr>
            <a:xfrm rot="16200000">
              <a:off x="16424482" y="7368449"/>
              <a:ext cx="2576146" cy="143822"/>
            </a:xfrm>
            <a:prstGeom prst="rect">
              <a:avLst/>
            </a:prstGeom>
            <a:grpFill/>
          </p:spPr>
          <p:txBody>
            <a:bodyPr wrap="square" lIns="0" tIns="0" rIns="0" bIns="0" rtlCol="0" anchor="t">
              <a:spAutoFit/>
            </a:bodyPr>
            <a:lstStyle/>
            <a:p>
              <a:pPr algn="ctr">
                <a:lnSpc>
                  <a:spcPts val="1140"/>
                </a:lnSpc>
              </a:pPr>
              <a:r>
                <a:rPr lang="en-US" sz="1200" spc="368" dirty="0">
                  <a:solidFill>
                    <a:schemeClr val="accent4">
                      <a:lumMod val="60000"/>
                      <a:lumOff val="40000"/>
                    </a:schemeClr>
                  </a:solidFill>
                  <a:latin typeface="Montserrat Light Bold"/>
                </a:rPr>
                <a:t>TABLE OF CONTENTS</a:t>
              </a:r>
            </a:p>
          </p:txBody>
        </p:sp>
        <p:sp>
          <p:nvSpPr>
            <p:cNvPr id="29" name="AutoShape 6">
              <a:extLst>
                <a:ext uri="{FF2B5EF4-FFF2-40B4-BE49-F238E27FC236}">
                  <a16:creationId xmlns:a16="http://schemas.microsoft.com/office/drawing/2014/main" id="{69A391B7-F1C1-0E4A-A896-C1003A05485B}"/>
                </a:ext>
              </a:extLst>
            </p:cNvPr>
            <p:cNvSpPr/>
            <p:nvPr/>
          </p:nvSpPr>
          <p:spPr>
            <a:xfrm>
              <a:off x="17707792" y="8994827"/>
              <a:ext cx="9525" cy="720000"/>
            </a:xfrm>
            <a:prstGeom prst="rect">
              <a:avLst/>
            </a:prstGeom>
            <a:solidFill>
              <a:schemeClr val="accent4">
                <a:lumMod val="40000"/>
                <a:lumOff val="60000"/>
              </a:schemeClr>
            </a:solidFill>
            <a:ln>
              <a:solidFill>
                <a:schemeClr val="accent4">
                  <a:lumMod val="40000"/>
                  <a:lumOff val="60000"/>
                </a:schemeClr>
              </a:solidFill>
            </a:ln>
          </p:spPr>
        </p:sp>
      </p:gr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4760378"/>
            <a:ext cx="12801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model was exported with TensorFlow Lite and deployed in an iOS mobile application to make the classification of images of four classes of plutonic rocks namely diorite, gabbro, granite, and granodiorite in real time.</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mart Phon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7. Creation of the iOS application</a:t>
              </a:r>
            </a:p>
          </p:txBody>
        </p:sp>
      </p:grpSp>
    </p:spTree>
    <p:extLst>
      <p:ext uri="{BB962C8B-B14F-4D97-AF65-F5344CB8AC3E}">
        <p14:creationId xmlns:p14="http://schemas.microsoft.com/office/powerpoint/2010/main" val="226386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805375136"/>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805375136"/>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5" name="Rectangle 14">
            <a:extLst>
              <a:ext uri="{FF2B5EF4-FFF2-40B4-BE49-F238E27FC236}">
                <a16:creationId xmlns:a16="http://schemas.microsoft.com/office/drawing/2014/main" id="{85CD567E-63D2-D441-81AE-CB6A4924666A}"/>
              </a:ext>
            </a:extLst>
          </p:cNvPr>
          <p:cNvSpPr/>
          <p:nvPr/>
        </p:nvSpPr>
        <p:spPr>
          <a:xfrm>
            <a:off x="8321957" y="1356745"/>
            <a:ext cx="7778921" cy="1043555"/>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following metrics were used in this project to evaluate the models:</a:t>
            </a:r>
          </a:p>
        </p:txBody>
      </p:sp>
    </p:spTree>
    <p:extLst>
      <p:ext uri="{BB962C8B-B14F-4D97-AF65-F5344CB8AC3E}">
        <p14:creationId xmlns:p14="http://schemas.microsoft.com/office/powerpoint/2010/main" val="419918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1279516" y="1676458"/>
            <a:ext cx="8261367"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4.</a:t>
            </a:r>
            <a:r>
              <a:rPr lang="en-US" sz="2400" spc="335" dirty="0">
                <a:solidFill>
                  <a:srgbClr val="1D242C"/>
                </a:solidFill>
                <a:latin typeface="Montserrat Light"/>
              </a:rPr>
              <a:t> Results of the models in terms of accuracy, precision, recall, and F</a:t>
            </a:r>
            <a:r>
              <a:rPr lang="en-US" sz="2400" spc="335" baseline="-25000" dirty="0">
                <a:solidFill>
                  <a:srgbClr val="1D242C"/>
                </a:solidFill>
                <a:latin typeface="Montserrat Light"/>
              </a:rPr>
              <a:t>1</a:t>
            </a:r>
            <a:r>
              <a:rPr lang="en-US" sz="2400" spc="335" dirty="0">
                <a:solidFill>
                  <a:srgbClr val="1D242C"/>
                </a:solidFill>
                <a:latin typeface="Montserrat Light"/>
              </a:rPr>
              <a:t> score</a:t>
            </a:r>
          </a:p>
        </p:txBody>
      </p:sp>
      <p:graphicFrame>
        <p:nvGraphicFramePr>
          <p:cNvPr id="16" name="Table 3">
            <a:extLst>
              <a:ext uri="{FF2B5EF4-FFF2-40B4-BE49-F238E27FC236}">
                <a16:creationId xmlns:a16="http://schemas.microsoft.com/office/drawing/2014/main" id="{013C1820-B6DF-BC45-AB5F-327C530F1B1F}"/>
              </a:ext>
            </a:extLst>
          </p:cNvPr>
          <p:cNvGraphicFramePr>
            <a:graphicFrameLocks noGrp="1"/>
          </p:cNvGraphicFramePr>
          <p:nvPr>
            <p:extLst>
              <p:ext uri="{D42A27DB-BD31-4B8C-83A1-F6EECF244321}">
                <p14:modId xmlns:p14="http://schemas.microsoft.com/office/powerpoint/2010/main" val="3640021343"/>
              </p:ext>
            </p:extLst>
          </p:nvPr>
        </p:nvGraphicFramePr>
        <p:xfrm>
          <a:off x="1520740" y="3303136"/>
          <a:ext cx="7778920" cy="5878964"/>
        </p:xfrm>
        <a:graphic>
          <a:graphicData uri="http://schemas.openxmlformats.org/drawingml/2006/table">
            <a:tbl>
              <a:tblPr firstRow="1" bandRow="1">
                <a:tableStyleId>{5940675A-B579-460E-94D1-54222C63F5DA}</a:tableStyleId>
              </a:tblPr>
              <a:tblGrid>
                <a:gridCol w="1555784">
                  <a:extLst>
                    <a:ext uri="{9D8B030D-6E8A-4147-A177-3AD203B41FA5}">
                      <a16:colId xmlns:a16="http://schemas.microsoft.com/office/drawing/2014/main" val="3210516878"/>
                    </a:ext>
                  </a:extLst>
                </a:gridCol>
                <a:gridCol w="1555784">
                  <a:extLst>
                    <a:ext uri="{9D8B030D-6E8A-4147-A177-3AD203B41FA5}">
                      <a16:colId xmlns:a16="http://schemas.microsoft.com/office/drawing/2014/main" val="3987354574"/>
                    </a:ext>
                  </a:extLst>
                </a:gridCol>
                <a:gridCol w="1555784">
                  <a:extLst>
                    <a:ext uri="{9D8B030D-6E8A-4147-A177-3AD203B41FA5}">
                      <a16:colId xmlns:a16="http://schemas.microsoft.com/office/drawing/2014/main" val="436085862"/>
                    </a:ext>
                  </a:extLst>
                </a:gridCol>
                <a:gridCol w="1555784">
                  <a:extLst>
                    <a:ext uri="{9D8B030D-6E8A-4147-A177-3AD203B41FA5}">
                      <a16:colId xmlns:a16="http://schemas.microsoft.com/office/drawing/2014/main" val="2480406375"/>
                    </a:ext>
                  </a:extLst>
                </a:gridCol>
                <a:gridCol w="1555784">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gridSpan="5">
                  <a:txBody>
                    <a:bodyPr/>
                    <a:lstStyle/>
                    <a:p>
                      <a:pPr algn="ctr"/>
                      <a:r>
                        <a:rPr lang="en-US" sz="2200" dirty="0">
                          <a:latin typeface="Montserrat" pitchFamily="2" charset="77"/>
                        </a:rPr>
                        <a:t>with CIELAB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4998"/>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gridSpan="5">
                  <a:txBody>
                    <a:bodyPr/>
                    <a:lstStyle/>
                    <a:p>
                      <a:pPr algn="ctr"/>
                      <a:r>
                        <a:rPr lang="en-US" sz="2200" dirty="0">
                          <a:latin typeface="Montserrat" pitchFamily="2" charset="77"/>
                        </a:rPr>
                        <a:t>With RGB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51886"/>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480449"/>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125142"/>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683328"/>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32994"/>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2203936"/>
                  </a:ext>
                </a:extLst>
              </a:tr>
            </a:tbl>
          </a:graphicData>
        </a:graphic>
      </p:graphicFrame>
      <p:graphicFrame>
        <p:nvGraphicFramePr>
          <p:cNvPr id="17" name="Table 3">
            <a:extLst>
              <a:ext uri="{FF2B5EF4-FFF2-40B4-BE49-F238E27FC236}">
                <a16:creationId xmlns:a16="http://schemas.microsoft.com/office/drawing/2014/main" id="{20FC9CD5-68DC-2243-96E9-E3C130255176}"/>
              </a:ext>
            </a:extLst>
          </p:cNvPr>
          <p:cNvGraphicFramePr>
            <a:graphicFrameLocks noGrp="1"/>
          </p:cNvGraphicFramePr>
          <p:nvPr>
            <p:extLst>
              <p:ext uri="{D42A27DB-BD31-4B8C-83A1-F6EECF244321}">
                <p14:modId xmlns:p14="http://schemas.microsoft.com/office/powerpoint/2010/main" val="3932611357"/>
              </p:ext>
            </p:extLst>
          </p:nvPr>
        </p:nvGraphicFramePr>
        <p:xfrm>
          <a:off x="10439400" y="5143500"/>
          <a:ext cx="6705600" cy="226114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3987354574"/>
                    </a:ext>
                  </a:extLst>
                </a:gridCol>
                <a:gridCol w="1543050">
                  <a:extLst>
                    <a:ext uri="{9D8B030D-6E8A-4147-A177-3AD203B41FA5}">
                      <a16:colId xmlns:a16="http://schemas.microsoft.com/office/drawing/2014/main" val="436085862"/>
                    </a:ext>
                  </a:extLst>
                </a:gridCol>
                <a:gridCol w="1543050">
                  <a:extLst>
                    <a:ext uri="{9D8B030D-6E8A-4147-A177-3AD203B41FA5}">
                      <a16:colId xmlns:a16="http://schemas.microsoft.com/office/drawing/2014/main" val="2480406375"/>
                    </a:ext>
                  </a:extLst>
                </a:gridCol>
                <a:gridCol w="1543050">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Class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l"/>
                      <a:r>
                        <a:rPr lang="en-US" sz="2200" dirty="0">
                          <a:latin typeface="Montserrat" pitchFamily="2" charset="77"/>
                        </a:rPr>
                        <a:t>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l"/>
                      <a:r>
                        <a:rPr lang="en-US" sz="2200" dirty="0">
                          <a:latin typeface="Montserrat" pitchFamily="2" charset="77"/>
                        </a:rPr>
                        <a:t>Gabbro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l"/>
                      <a:r>
                        <a:rPr lang="en-US" sz="2200" dirty="0">
                          <a:latin typeface="Montserrat" pitchFamily="2" charset="77"/>
                        </a:rPr>
                        <a:t>Granite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l"/>
                      <a:r>
                        <a:rPr lang="en-US" sz="2200" dirty="0">
                          <a:latin typeface="Montserrat" pitchFamily="2" charset="77"/>
                        </a:rPr>
                        <a:t>Granodiorite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bl>
          </a:graphicData>
        </a:graphic>
      </p:graphicFrame>
      <p:sp>
        <p:nvSpPr>
          <p:cNvPr id="18" name="Rectangle 17">
            <a:extLst>
              <a:ext uri="{FF2B5EF4-FFF2-40B4-BE49-F238E27FC236}">
                <a16:creationId xmlns:a16="http://schemas.microsoft.com/office/drawing/2014/main" id="{E340E7E5-C64F-5340-A795-8C997960ED0E}"/>
              </a:ext>
            </a:extLst>
          </p:cNvPr>
          <p:cNvSpPr/>
          <p:nvPr/>
        </p:nvSpPr>
        <p:spPr>
          <a:xfrm>
            <a:off x="10439400" y="3596255"/>
            <a:ext cx="6705600"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5.</a:t>
            </a:r>
            <a:r>
              <a:rPr lang="en-US" sz="2400" spc="335" dirty="0">
                <a:solidFill>
                  <a:srgbClr val="1D242C"/>
                </a:solidFill>
                <a:latin typeface="Montserrat Light"/>
              </a:rPr>
              <a:t> Results of KNN for each rock class</a:t>
            </a:r>
          </a:p>
        </p:txBody>
      </p:sp>
    </p:spTree>
    <p:extLst>
      <p:ext uri="{BB962C8B-B14F-4D97-AF65-F5344CB8AC3E}">
        <p14:creationId xmlns:p14="http://schemas.microsoft.com/office/powerpoint/2010/main" val="109144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1143000" y="9360385"/>
            <a:ext cx="6947701" cy="543482"/>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Figure 4.</a:t>
            </a:r>
            <a:r>
              <a:rPr lang="en-US" sz="2400" spc="335" dirty="0">
                <a:solidFill>
                  <a:srgbClr val="1D242C"/>
                </a:solidFill>
                <a:latin typeface="Montserrat Light"/>
              </a:rPr>
              <a:t> Application Workflow</a:t>
            </a:r>
          </a:p>
        </p:txBody>
      </p:sp>
      <p:pic>
        <p:nvPicPr>
          <p:cNvPr id="3" name="Picture 2" descr="Graphical user interface, application&#10;&#10;Description automatically generated">
            <a:extLst>
              <a:ext uri="{FF2B5EF4-FFF2-40B4-BE49-F238E27FC236}">
                <a16:creationId xmlns:a16="http://schemas.microsoft.com/office/drawing/2014/main" id="{7E080AC8-ED3F-B34C-B921-8AA382075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4" y="190500"/>
            <a:ext cx="12282056" cy="9995504"/>
          </a:xfrm>
          <a:prstGeom prst="rect">
            <a:avLst/>
          </a:prstGeom>
        </p:spPr>
      </p:pic>
      <p:sp>
        <p:nvSpPr>
          <p:cNvPr id="21" name="Rectangle 20">
            <a:extLst>
              <a:ext uri="{FF2B5EF4-FFF2-40B4-BE49-F238E27FC236}">
                <a16:creationId xmlns:a16="http://schemas.microsoft.com/office/drawing/2014/main" id="{2C5D538F-ED2A-5D4A-82F3-7626D99CF7FA}"/>
              </a:ext>
            </a:extLst>
          </p:cNvPr>
          <p:cNvSpPr/>
          <p:nvPr/>
        </p:nvSpPr>
        <p:spPr>
          <a:xfrm>
            <a:off x="765883" y="3848100"/>
            <a:ext cx="3505200" cy="3556936"/>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model generated with KNN was deployed on the iOS application </a:t>
            </a:r>
          </a:p>
          <a:p>
            <a:pPr algn="ctr">
              <a:lnSpc>
                <a:spcPts val="3919"/>
              </a:lnSpc>
            </a:pPr>
            <a:endParaRPr lang="en-US" sz="2800" spc="335" dirty="0">
              <a:solidFill>
                <a:srgbClr val="1D242C"/>
              </a:solidFill>
              <a:latin typeface="Montserrat Light"/>
            </a:endParaRPr>
          </a:p>
        </p:txBody>
      </p:sp>
    </p:spTree>
    <p:extLst>
      <p:ext uri="{BB962C8B-B14F-4D97-AF65-F5344CB8AC3E}">
        <p14:creationId xmlns:p14="http://schemas.microsoft.com/office/powerpoint/2010/main" val="51489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153656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3882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Discussion</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15" name="Table 3">
            <a:extLst>
              <a:ext uri="{FF2B5EF4-FFF2-40B4-BE49-F238E27FC236}">
                <a16:creationId xmlns:a16="http://schemas.microsoft.com/office/drawing/2014/main" id="{E3017950-A954-374F-BABB-A01808C9348E}"/>
              </a:ext>
            </a:extLst>
          </p:cNvPr>
          <p:cNvGraphicFramePr>
            <a:graphicFrameLocks noGrp="1"/>
          </p:cNvGraphicFramePr>
          <p:nvPr>
            <p:extLst>
              <p:ext uri="{D42A27DB-BD31-4B8C-83A1-F6EECF244321}">
                <p14:modId xmlns:p14="http://schemas.microsoft.com/office/powerpoint/2010/main" val="1829612101"/>
              </p:ext>
            </p:extLst>
          </p:nvPr>
        </p:nvGraphicFramePr>
        <p:xfrm>
          <a:off x="4207244" y="4355344"/>
          <a:ext cx="9873509" cy="4598156"/>
        </p:xfrm>
        <a:graphic>
          <a:graphicData uri="http://schemas.openxmlformats.org/drawingml/2006/table">
            <a:tbl>
              <a:tblPr firstRow="1" bandRow="1">
                <a:tableStyleId>{5940675A-B579-460E-94D1-54222C63F5DA}</a:tableStyleId>
              </a:tblPr>
              <a:tblGrid>
                <a:gridCol w="3152595">
                  <a:extLst>
                    <a:ext uri="{9D8B030D-6E8A-4147-A177-3AD203B41FA5}">
                      <a16:colId xmlns:a16="http://schemas.microsoft.com/office/drawing/2014/main" val="436085862"/>
                    </a:ext>
                  </a:extLst>
                </a:gridCol>
                <a:gridCol w="3360457">
                  <a:extLst>
                    <a:ext uri="{9D8B030D-6E8A-4147-A177-3AD203B41FA5}">
                      <a16:colId xmlns:a16="http://schemas.microsoft.com/office/drawing/2014/main" val="2480406375"/>
                    </a:ext>
                  </a:extLst>
                </a:gridCol>
                <a:gridCol w="3360457">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KNN of this work with four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CNN of our previous work </a:t>
                      </a:r>
                      <a:r>
                        <a:rPr lang="en-US" sz="2200" b="0" dirty="0">
                          <a:latin typeface="Montserrat" pitchFamily="2" charset="77"/>
                        </a:rPr>
                        <a:t>[2] </a:t>
                      </a:r>
                      <a:r>
                        <a:rPr lang="en-US" sz="2200" b="1" dirty="0">
                          <a:latin typeface="Montserrat" pitchFamily="2" charset="77"/>
                        </a:rPr>
                        <a:t>with all the features used during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ctr"/>
                      <a:r>
                        <a:rPr lang="en-US" sz="2200"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F</a:t>
                      </a:r>
                      <a:r>
                        <a:rPr lang="en-US" sz="2200" baseline="-25000" dirty="0">
                          <a:latin typeface="Montserrat" pitchFamily="2" charset="77"/>
                        </a:rPr>
                        <a:t>1</a:t>
                      </a:r>
                      <a:r>
                        <a:rPr lang="en-US" sz="2200"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a:txBody>
                    <a:bodyPr/>
                    <a:lstStyle/>
                    <a:p>
                      <a:pPr algn="ctr"/>
                      <a:r>
                        <a:rPr lang="en-US" sz="2200" dirty="0">
                          <a:latin typeface="Montserrat" pitchFamily="2" charset="77"/>
                        </a:rPr>
                        <a:t>Training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4.33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120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056293223"/>
                  </a:ext>
                </a:extLst>
              </a:tr>
              <a:tr h="452228">
                <a:tc>
                  <a:txBody>
                    <a:bodyPr/>
                    <a:lstStyle/>
                    <a:p>
                      <a:pPr algn="ctr"/>
                      <a:r>
                        <a:rPr lang="en-US" sz="2200" dirty="0">
                          <a:latin typeface="Montserrat" pitchFamily="2" charset="77"/>
                        </a:rPr>
                        <a:t>Execution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339.87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353.74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91691807"/>
                  </a:ext>
                </a:extLst>
              </a:tr>
              <a:tr h="452228">
                <a:tc>
                  <a:txBody>
                    <a:bodyPr/>
                    <a:lstStyle/>
                    <a:p>
                      <a:pPr algn="ctr"/>
                      <a:r>
                        <a:rPr lang="en-US" sz="2200" dirty="0">
                          <a:latin typeface="Montserrat" pitchFamily="2" charset="77"/>
                        </a:rPr>
                        <a:t>File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0.018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544307695"/>
                  </a:ext>
                </a:extLst>
              </a:tr>
            </a:tbl>
          </a:graphicData>
        </a:graphic>
      </p:graphicFrame>
      <p:sp>
        <p:nvSpPr>
          <p:cNvPr id="16" name="Rectangle 15">
            <a:extLst>
              <a:ext uri="{FF2B5EF4-FFF2-40B4-BE49-F238E27FC236}">
                <a16:creationId xmlns:a16="http://schemas.microsoft.com/office/drawing/2014/main" id="{63217799-5BC5-4B44-B604-4FE00840F62F}"/>
              </a:ext>
            </a:extLst>
          </p:cNvPr>
          <p:cNvSpPr/>
          <p:nvPr/>
        </p:nvSpPr>
        <p:spPr>
          <a:xfrm>
            <a:off x="4046091" y="3126779"/>
            <a:ext cx="10195816"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6.</a:t>
            </a:r>
            <a:r>
              <a:rPr lang="en-US" sz="2400" spc="335" dirty="0">
                <a:solidFill>
                  <a:srgbClr val="1D242C"/>
                </a:solidFill>
                <a:latin typeface="Montserrat Light"/>
              </a:rPr>
              <a:t> Comparison of the average accuracies of this research with our previous work</a:t>
            </a:r>
          </a:p>
        </p:txBody>
      </p:sp>
    </p:spTree>
    <p:extLst>
      <p:ext uri="{BB962C8B-B14F-4D97-AF65-F5344CB8AC3E}">
        <p14:creationId xmlns:p14="http://schemas.microsoft.com/office/powerpoint/2010/main" val="211222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083636" y="2383447"/>
            <a:ext cx="5334000" cy="2231380"/>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Conclusions &amp;</a:t>
            </a:r>
          </a:p>
          <a:p>
            <a:pPr algn="ctr">
              <a:lnSpc>
                <a:spcPts val="5820"/>
              </a:lnSpc>
            </a:pPr>
            <a:r>
              <a:rPr lang="en-US" sz="6000" spc="300" dirty="0">
                <a:solidFill>
                  <a:srgbClr val="1D242C"/>
                </a:solidFill>
                <a:latin typeface="Montserrat Classic Bold"/>
              </a:rPr>
              <a:t>Future 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3000" y="255270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22860F9B-DA12-E548-925B-303799F72E52}"/>
              </a:ext>
            </a:extLst>
          </p:cNvPr>
          <p:cNvGrpSpPr>
            <a:grpSpLocks noChangeAspect="1"/>
          </p:cNvGrpSpPr>
          <p:nvPr/>
        </p:nvGrpSpPr>
        <p:grpSpPr>
          <a:xfrm>
            <a:off x="273251" y="190500"/>
            <a:ext cx="720000" cy="757895"/>
            <a:chOff x="381000" y="419100"/>
            <a:chExt cx="1447800" cy="1524000"/>
          </a:xfrm>
        </p:grpSpPr>
        <p:grpSp>
          <p:nvGrpSpPr>
            <p:cNvPr id="34" name="Group 2">
              <a:extLst>
                <a:ext uri="{FF2B5EF4-FFF2-40B4-BE49-F238E27FC236}">
                  <a16:creationId xmlns:a16="http://schemas.microsoft.com/office/drawing/2014/main" id="{2AE99B27-6A56-DE48-8F59-9E8AB7E0A11E}"/>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7" name="Freeform 3">
                <a:extLst>
                  <a:ext uri="{FF2B5EF4-FFF2-40B4-BE49-F238E27FC236}">
                    <a16:creationId xmlns:a16="http://schemas.microsoft.com/office/drawing/2014/main" id="{F0C3730F-0D84-204B-962A-6728E6FBC77A}"/>
                  </a:ext>
                </a:extLst>
              </p:cNvPr>
              <p:cNvSpPr/>
              <p:nvPr/>
            </p:nvSpPr>
            <p:spPr>
              <a:xfrm>
                <a:off x="14167" y="0"/>
                <a:ext cx="6321665" cy="6350000"/>
              </a:xfrm>
              <a:prstGeom prst="roundRect">
                <a:avLst/>
              </a:prstGeom>
              <a:solidFill>
                <a:srgbClr val="C9D8EB"/>
              </a:solidFill>
            </p:spPr>
          </p:sp>
        </p:grpSp>
        <p:grpSp>
          <p:nvGrpSpPr>
            <p:cNvPr id="35" name="Group 4">
              <a:extLst>
                <a:ext uri="{FF2B5EF4-FFF2-40B4-BE49-F238E27FC236}">
                  <a16:creationId xmlns:a16="http://schemas.microsoft.com/office/drawing/2014/main" id="{24EEF297-52DA-7346-9826-1EDB3EF916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6" name="Freeform 5">
                <a:extLst>
                  <a:ext uri="{FF2B5EF4-FFF2-40B4-BE49-F238E27FC236}">
                    <a16:creationId xmlns:a16="http://schemas.microsoft.com/office/drawing/2014/main" id="{1BE3DD06-7133-AC46-B8D2-1B0AA3AEEED2}"/>
                  </a:ext>
                </a:extLst>
              </p:cNvPr>
              <p:cNvSpPr/>
              <p:nvPr/>
            </p:nvSpPr>
            <p:spPr>
              <a:xfrm>
                <a:off x="14167" y="0"/>
                <a:ext cx="6321665" cy="6350000"/>
              </a:xfrm>
              <a:prstGeom prst="roundRect">
                <a:avLst/>
              </a:prstGeom>
              <a:solidFill>
                <a:srgbClr val="4F81BD"/>
              </a:solidFill>
            </p:spPr>
          </p:sp>
        </p:grpSp>
      </p:grpSp>
      <p:sp>
        <p:nvSpPr>
          <p:cNvPr id="38" name="Rectangle 37">
            <a:extLst>
              <a:ext uri="{FF2B5EF4-FFF2-40B4-BE49-F238E27FC236}">
                <a16:creationId xmlns:a16="http://schemas.microsoft.com/office/drawing/2014/main" id="{5F9E9984-71C6-7F43-A1A5-4E3D900DD185}"/>
              </a:ext>
            </a:extLst>
          </p:cNvPr>
          <p:cNvSpPr/>
          <p:nvPr/>
        </p:nvSpPr>
        <p:spPr>
          <a:xfrm>
            <a:off x="1070683" y="418572"/>
            <a:ext cx="5330117" cy="530786"/>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Conclusions &amp; Future Work</a:t>
            </a:r>
          </a:p>
        </p:txBody>
      </p:sp>
      <p:sp>
        <p:nvSpPr>
          <p:cNvPr id="39" name="Rectangle 38">
            <a:extLst>
              <a:ext uri="{FF2B5EF4-FFF2-40B4-BE49-F238E27FC236}">
                <a16:creationId xmlns:a16="http://schemas.microsoft.com/office/drawing/2014/main" id="{6D37616F-D1C8-0B47-B978-7AEA79AD6ABC}"/>
              </a:ext>
            </a:extLst>
          </p:cNvPr>
          <p:cNvSpPr/>
          <p:nvPr/>
        </p:nvSpPr>
        <p:spPr>
          <a:xfrm>
            <a:off x="4046092" y="2857500"/>
            <a:ext cx="10195816" cy="5044651"/>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dominant colors approach can be useful in classifications where color is important to differentiate images.</a:t>
            </a:r>
          </a:p>
          <a:p>
            <a:pPr algn="ctr">
              <a:lnSpc>
                <a:spcPts val="3919"/>
              </a:lnSpc>
            </a:pPr>
            <a:endParaRPr lang="en-US" sz="2400" spc="335" dirty="0">
              <a:solidFill>
                <a:srgbClr val="1D242C"/>
              </a:solidFill>
              <a:latin typeface="Montserrat Light"/>
            </a:endParaRPr>
          </a:p>
          <a:p>
            <a:pPr algn="ctr">
              <a:lnSpc>
                <a:spcPts val="3919"/>
              </a:lnSpc>
            </a:pPr>
            <a:r>
              <a:rPr lang="en-US" sz="2400" spc="335" dirty="0">
                <a:solidFill>
                  <a:srgbClr val="1D242C"/>
                </a:solidFill>
                <a:latin typeface="Montserrat Light"/>
              </a:rPr>
              <a:t>As future work, the datasets for training and validation will be extended with a larger number of plutonic rock images taken in the field, rather than in the lab. Also, images will be taken under different conditions and the mobile application will be tested in the field under several conditions. </a:t>
            </a:r>
          </a:p>
        </p:txBody>
      </p:sp>
    </p:spTree>
    <p:extLst>
      <p:ext uri="{BB962C8B-B14F-4D97-AF65-F5344CB8AC3E}">
        <p14:creationId xmlns:p14="http://schemas.microsoft.com/office/powerpoint/2010/main" val="29954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sp>
        <p:nvSpPr>
          <p:cNvPr id="4" name="TextBox 4"/>
          <p:cNvSpPr txBox="1"/>
          <p:nvPr/>
        </p:nvSpPr>
        <p:spPr>
          <a:xfrm>
            <a:off x="1790032" y="1296773"/>
            <a:ext cx="6020996" cy="7693453"/>
          </a:xfrm>
          <a:prstGeom prst="rect">
            <a:avLst/>
          </a:prstGeom>
        </p:spPr>
        <p:txBody>
          <a:bodyPr wrap="square" lIns="0" tIns="0" rIns="0" bIns="0" rtlCol="0" anchor="t">
            <a:spAutoFit/>
          </a:bodyPr>
          <a:lstStyle/>
          <a:p>
            <a:pPr>
              <a:lnSpc>
                <a:spcPct val="150000"/>
              </a:lnSpc>
            </a:pPr>
            <a:r>
              <a:rPr lang="en-US" sz="2400" spc="204" dirty="0">
                <a:solidFill>
                  <a:srgbClr val="F5F5EF"/>
                </a:solidFill>
                <a:latin typeface="Montserrat Light"/>
              </a:rPr>
              <a:t>THIS PROJECT WIL BE PRESENTED IN A POSTER CONFERENCE OF THE </a:t>
            </a:r>
            <a:r>
              <a:rPr lang="en-US" sz="2400" b="1" spc="204" dirty="0">
                <a:solidFill>
                  <a:srgbClr val="F5F5EF"/>
                </a:solidFill>
                <a:latin typeface="Montserrat Light"/>
              </a:rPr>
              <a:t>GEOLOGICAL SOCIETY OF AMERICA (GSA) </a:t>
            </a:r>
            <a:r>
              <a:rPr lang="en-US" sz="2400" spc="204" dirty="0">
                <a:solidFill>
                  <a:srgbClr val="F5F5EF"/>
                </a:solidFill>
                <a:latin typeface="Montserrat Light"/>
              </a:rPr>
              <a:t>THIS MAY 2021.</a:t>
            </a:r>
          </a:p>
          <a:p>
            <a:pPr>
              <a:lnSpc>
                <a:spcPct val="150000"/>
              </a:lnSpc>
            </a:pPr>
            <a:endParaRPr lang="en-US" sz="2400" spc="204" dirty="0">
              <a:solidFill>
                <a:srgbClr val="F5F5EF"/>
              </a:solidFill>
              <a:latin typeface="Montserrat Light"/>
            </a:endParaRPr>
          </a:p>
          <a:p>
            <a:pPr>
              <a:lnSpc>
                <a:spcPct val="150000"/>
              </a:lnSpc>
            </a:pPr>
            <a:r>
              <a:rPr lang="en-US" sz="2400" spc="204" dirty="0">
                <a:solidFill>
                  <a:srgbClr val="F5F5EF"/>
                </a:solidFill>
                <a:latin typeface="Montserrat Light"/>
              </a:rPr>
              <a:t>ALSO, WE AND THE LOMA LINDA UNIVERSITY TEAM SENT AN ARTICLE WITH THIS RESULTS TO THE </a:t>
            </a:r>
            <a:r>
              <a:rPr lang="en-US" sz="2400" b="1" spc="204" dirty="0">
                <a:solidFill>
                  <a:srgbClr val="F5F5EF"/>
                </a:solidFill>
                <a:latin typeface="Montserrat Light"/>
              </a:rPr>
              <a:t>FUTURE TECHNOLOGIES CONFERENCE (FTC)</a:t>
            </a:r>
            <a:r>
              <a:rPr lang="en-US" sz="2400" spc="204" dirty="0">
                <a:solidFill>
                  <a:srgbClr val="F5F5EF"/>
                </a:solidFill>
                <a:latin typeface="Montserrat Light"/>
              </a:rPr>
              <a:t>, VANCOUVER, CANADA. IT HAS BEEN ACCEPTED TO BE PRESENTED ON OCTOBER 2021.</a:t>
            </a:r>
          </a:p>
        </p:txBody>
      </p:sp>
      <p:pic>
        <p:nvPicPr>
          <p:cNvPr id="15" name="Picture 14">
            <a:extLst>
              <a:ext uri="{FF2B5EF4-FFF2-40B4-BE49-F238E27FC236}">
                <a16:creationId xmlns:a16="http://schemas.microsoft.com/office/drawing/2014/main" id="{DCC5C937-2604-7244-A756-50B07002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731" y="291856"/>
            <a:ext cx="7955414" cy="4470644"/>
          </a:xfrm>
          <a:prstGeom prst="rect">
            <a:avLst/>
          </a:prstGeom>
        </p:spPr>
      </p:pic>
      <p:grpSp>
        <p:nvGrpSpPr>
          <p:cNvPr id="17" name="Group 16">
            <a:extLst>
              <a:ext uri="{FF2B5EF4-FFF2-40B4-BE49-F238E27FC236}">
                <a16:creationId xmlns:a16="http://schemas.microsoft.com/office/drawing/2014/main" id="{8A06EEFF-C664-6848-9511-A7E46578526F}"/>
              </a:ext>
            </a:extLst>
          </p:cNvPr>
          <p:cNvGrpSpPr>
            <a:grpSpLocks noChangeAspect="1"/>
          </p:cNvGrpSpPr>
          <p:nvPr/>
        </p:nvGrpSpPr>
        <p:grpSpPr>
          <a:xfrm>
            <a:off x="273251" y="190500"/>
            <a:ext cx="872401" cy="909282"/>
            <a:chOff x="381000" y="419100"/>
            <a:chExt cx="1754251" cy="1828416"/>
          </a:xfrm>
        </p:grpSpPr>
        <p:grpSp>
          <p:nvGrpSpPr>
            <p:cNvPr id="18" name="Group 2">
              <a:extLst>
                <a:ext uri="{FF2B5EF4-FFF2-40B4-BE49-F238E27FC236}">
                  <a16:creationId xmlns:a16="http://schemas.microsoft.com/office/drawing/2014/main" id="{67CDD335-985B-7A4B-8D33-1BACA1CB1767}"/>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1" name="Freeform 3">
                <a:extLst>
                  <a:ext uri="{FF2B5EF4-FFF2-40B4-BE49-F238E27FC236}">
                    <a16:creationId xmlns:a16="http://schemas.microsoft.com/office/drawing/2014/main" id="{D10A45CE-2574-D347-983C-0A2195657016}"/>
                  </a:ext>
                </a:extLst>
              </p:cNvPr>
              <p:cNvSpPr/>
              <p:nvPr/>
            </p:nvSpPr>
            <p:spPr>
              <a:xfrm>
                <a:off x="14167" y="0"/>
                <a:ext cx="6321665" cy="6350000"/>
              </a:xfrm>
              <a:prstGeom prst="roundRect">
                <a:avLst/>
              </a:prstGeom>
              <a:solidFill>
                <a:srgbClr val="C9D8EB"/>
              </a:solidFill>
            </p:spPr>
          </p:sp>
        </p:grpSp>
        <p:grpSp>
          <p:nvGrpSpPr>
            <p:cNvPr id="19" name="Group 4">
              <a:extLst>
                <a:ext uri="{FF2B5EF4-FFF2-40B4-BE49-F238E27FC236}">
                  <a16:creationId xmlns:a16="http://schemas.microsoft.com/office/drawing/2014/main" id="{BD2C2B1A-4643-024A-A97A-380D2328F19D}"/>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20" name="Freeform 5">
                <a:extLst>
                  <a:ext uri="{FF2B5EF4-FFF2-40B4-BE49-F238E27FC236}">
                    <a16:creationId xmlns:a16="http://schemas.microsoft.com/office/drawing/2014/main" id="{702B7B79-A55A-EF46-AB5C-2A34F5104DCF}"/>
                  </a:ext>
                </a:extLst>
              </p:cNvPr>
              <p:cNvSpPr/>
              <p:nvPr/>
            </p:nvSpPr>
            <p:spPr>
              <a:xfrm>
                <a:off x="14167" y="0"/>
                <a:ext cx="6321665" cy="6350000"/>
              </a:xfrm>
              <a:prstGeom prst="roundRect">
                <a:avLst/>
              </a:prstGeom>
              <a:solidFill>
                <a:srgbClr val="4F81BD"/>
              </a:solidFill>
            </p:spPr>
          </p:sp>
          <p:sp>
            <p:nvSpPr>
              <p:cNvPr id="10" name="Freeform 5">
                <a:extLst>
                  <a:ext uri="{FF2B5EF4-FFF2-40B4-BE49-F238E27FC236}">
                    <a16:creationId xmlns:a16="http://schemas.microsoft.com/office/drawing/2014/main" id="{B27E41E0-0305-524F-BE2F-2A0AB250511B}"/>
                  </a:ext>
                </a:extLst>
              </p:cNvPr>
              <p:cNvSpPr/>
              <p:nvPr/>
            </p:nvSpPr>
            <p:spPr>
              <a:xfrm>
                <a:off x="2142270" y="-2128131"/>
                <a:ext cx="6321693" cy="6350000"/>
              </a:xfrm>
              <a:prstGeom prst="roundRect">
                <a:avLst/>
              </a:prstGeom>
              <a:solidFill>
                <a:srgbClr val="C9D8EB"/>
              </a:solidFill>
            </p:spPr>
          </p:sp>
        </p:grpSp>
      </p:grpSp>
      <p:pic>
        <p:nvPicPr>
          <p:cNvPr id="23" name="Picture 22" descr="Graphical user interface, text, application&#10;&#10;Description automatically generated">
            <a:extLst>
              <a:ext uri="{FF2B5EF4-FFF2-40B4-BE49-F238E27FC236}">
                <a16:creationId xmlns:a16="http://schemas.microsoft.com/office/drawing/2014/main" id="{7024F8FD-21CE-5F4B-BD0B-990B67B84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853" y="4971966"/>
            <a:ext cx="7955414" cy="4972134"/>
          </a:xfrm>
          <a:prstGeom prst="rect">
            <a:avLst/>
          </a:prstGeom>
        </p:spPr>
      </p:pic>
      <p:grpSp>
        <p:nvGrpSpPr>
          <p:cNvPr id="11" name="Group 10">
            <a:extLst>
              <a:ext uri="{FF2B5EF4-FFF2-40B4-BE49-F238E27FC236}">
                <a16:creationId xmlns:a16="http://schemas.microsoft.com/office/drawing/2014/main" id="{B6B28035-5B1D-614E-BF3D-3348ED8C6947}"/>
              </a:ext>
            </a:extLst>
          </p:cNvPr>
          <p:cNvGrpSpPr>
            <a:grpSpLocks noChangeAspect="1"/>
          </p:cNvGrpSpPr>
          <p:nvPr/>
        </p:nvGrpSpPr>
        <p:grpSpPr>
          <a:xfrm flipV="1">
            <a:off x="273252" y="9185288"/>
            <a:ext cx="872401" cy="909282"/>
            <a:chOff x="381000" y="419100"/>
            <a:chExt cx="1754251" cy="1828416"/>
          </a:xfrm>
        </p:grpSpPr>
        <p:grpSp>
          <p:nvGrpSpPr>
            <p:cNvPr id="12" name="Group 2">
              <a:extLst>
                <a:ext uri="{FF2B5EF4-FFF2-40B4-BE49-F238E27FC236}">
                  <a16:creationId xmlns:a16="http://schemas.microsoft.com/office/drawing/2014/main" id="{996FF39A-D4D7-6C4A-ACCC-2F7BB2715462}"/>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2" name="Freeform 3">
                <a:extLst>
                  <a:ext uri="{FF2B5EF4-FFF2-40B4-BE49-F238E27FC236}">
                    <a16:creationId xmlns:a16="http://schemas.microsoft.com/office/drawing/2014/main" id="{B6E94931-1DC7-DC49-AF69-F43F8CFB1660}"/>
                  </a:ext>
                </a:extLst>
              </p:cNvPr>
              <p:cNvSpPr/>
              <p:nvPr/>
            </p:nvSpPr>
            <p:spPr>
              <a:xfrm>
                <a:off x="14167" y="0"/>
                <a:ext cx="6321665" cy="6350000"/>
              </a:xfrm>
              <a:prstGeom prst="roundRect">
                <a:avLst/>
              </a:prstGeom>
              <a:solidFill>
                <a:srgbClr val="C9D8EB"/>
              </a:solidFill>
            </p:spPr>
          </p:sp>
        </p:grpSp>
        <p:grpSp>
          <p:nvGrpSpPr>
            <p:cNvPr id="13" name="Group 4">
              <a:extLst>
                <a:ext uri="{FF2B5EF4-FFF2-40B4-BE49-F238E27FC236}">
                  <a16:creationId xmlns:a16="http://schemas.microsoft.com/office/drawing/2014/main" id="{1218941B-629F-E44D-98C9-557579443CE6}"/>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4" name="Freeform 5">
                <a:extLst>
                  <a:ext uri="{FF2B5EF4-FFF2-40B4-BE49-F238E27FC236}">
                    <a16:creationId xmlns:a16="http://schemas.microsoft.com/office/drawing/2014/main" id="{89455795-148A-5449-B7CC-FC3CEE1049B2}"/>
                  </a:ext>
                </a:extLst>
              </p:cNvPr>
              <p:cNvSpPr/>
              <p:nvPr/>
            </p:nvSpPr>
            <p:spPr>
              <a:xfrm>
                <a:off x="14167" y="0"/>
                <a:ext cx="6321665" cy="6350000"/>
              </a:xfrm>
              <a:prstGeom prst="roundRect">
                <a:avLst/>
              </a:prstGeom>
              <a:solidFill>
                <a:srgbClr val="4F81BD"/>
              </a:solidFill>
            </p:spPr>
          </p:sp>
          <p:sp>
            <p:nvSpPr>
              <p:cNvPr id="16" name="Freeform 5">
                <a:extLst>
                  <a:ext uri="{FF2B5EF4-FFF2-40B4-BE49-F238E27FC236}">
                    <a16:creationId xmlns:a16="http://schemas.microsoft.com/office/drawing/2014/main" id="{F653C79A-F36D-C94B-A4E6-62EE839B7493}"/>
                  </a:ext>
                </a:extLst>
              </p:cNvPr>
              <p:cNvSpPr/>
              <p:nvPr/>
            </p:nvSpPr>
            <p:spPr>
              <a:xfrm>
                <a:off x="2142270" y="-2128131"/>
                <a:ext cx="6321693" cy="6350000"/>
              </a:xfrm>
              <a:prstGeom prst="roundRect">
                <a:avLst/>
              </a:prstGeom>
              <a:solidFill>
                <a:srgbClr val="C9D8EB"/>
              </a:solidFill>
            </p:spPr>
          </p:sp>
        </p:grpSp>
      </p:grpSp>
      <p:grpSp>
        <p:nvGrpSpPr>
          <p:cNvPr id="24" name="Group 2">
            <a:extLst>
              <a:ext uri="{FF2B5EF4-FFF2-40B4-BE49-F238E27FC236}">
                <a16:creationId xmlns:a16="http://schemas.microsoft.com/office/drawing/2014/main" id="{045A89AF-EF22-A141-A96A-2DFAED7D7C1A}"/>
              </a:ext>
            </a:extLst>
          </p:cNvPr>
          <p:cNvGrpSpPr/>
          <p:nvPr/>
        </p:nvGrpSpPr>
        <p:grpSpPr>
          <a:xfrm>
            <a:off x="8861557" y="2057075"/>
            <a:ext cx="282443" cy="6172847"/>
            <a:chOff x="0" y="0"/>
            <a:chExt cx="376590" cy="8230462"/>
          </a:xfrm>
        </p:grpSpPr>
        <p:grpSp>
          <p:nvGrpSpPr>
            <p:cNvPr id="25" name="Group 3">
              <a:extLst>
                <a:ext uri="{FF2B5EF4-FFF2-40B4-BE49-F238E27FC236}">
                  <a16:creationId xmlns:a16="http://schemas.microsoft.com/office/drawing/2014/main" id="{E1FA907B-E3E1-504E-B6B4-783DCE59C48C}"/>
                </a:ext>
              </a:extLst>
            </p:cNvPr>
            <p:cNvGrpSpPr/>
            <p:nvPr/>
          </p:nvGrpSpPr>
          <p:grpSpPr>
            <a:xfrm rot="-5400000">
              <a:off x="-1941794" y="1941794"/>
              <a:ext cx="4260179" cy="376590"/>
              <a:chOff x="0" y="0"/>
              <a:chExt cx="9194800" cy="812800"/>
            </a:xfrm>
          </p:grpSpPr>
          <p:sp>
            <p:nvSpPr>
              <p:cNvPr id="28" name="Freeform 4">
                <a:extLst>
                  <a:ext uri="{FF2B5EF4-FFF2-40B4-BE49-F238E27FC236}">
                    <a16:creationId xmlns:a16="http://schemas.microsoft.com/office/drawing/2014/main" id="{72949329-9A11-234D-887D-3232831BB318}"/>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26" name="Group 5">
              <a:extLst>
                <a:ext uri="{FF2B5EF4-FFF2-40B4-BE49-F238E27FC236}">
                  <a16:creationId xmlns:a16="http://schemas.microsoft.com/office/drawing/2014/main" id="{E13CF32B-ABED-1445-B870-231D9D5D6B59}"/>
                </a:ext>
              </a:extLst>
            </p:cNvPr>
            <p:cNvGrpSpPr/>
            <p:nvPr/>
          </p:nvGrpSpPr>
          <p:grpSpPr>
            <a:xfrm rot="-5400000">
              <a:off x="-1941794" y="5912077"/>
              <a:ext cx="4260179" cy="376590"/>
              <a:chOff x="0" y="0"/>
              <a:chExt cx="9194800" cy="812800"/>
            </a:xfrm>
          </p:grpSpPr>
          <p:sp>
            <p:nvSpPr>
              <p:cNvPr id="27" name="Freeform 6">
                <a:extLst>
                  <a:ext uri="{FF2B5EF4-FFF2-40B4-BE49-F238E27FC236}">
                    <a16:creationId xmlns:a16="http://schemas.microsoft.com/office/drawing/2014/main" id="{87CDBCE6-CAB0-9F4A-9843-D9C85E54B0D0}"/>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3372BC-C356-7C4C-BCED-0A4EBED4236D}"/>
              </a:ext>
            </a:extLst>
          </p:cNvPr>
          <p:cNvGrpSpPr>
            <a:grpSpLocks noChangeAspect="1"/>
          </p:cNvGrpSpPr>
          <p:nvPr/>
        </p:nvGrpSpPr>
        <p:grpSpPr>
          <a:xfrm>
            <a:off x="346650" y="284402"/>
            <a:ext cx="1052774" cy="1097280"/>
            <a:chOff x="381000" y="419100"/>
            <a:chExt cx="1754251" cy="1828416"/>
          </a:xfrm>
        </p:grpSpPr>
        <p:grpSp>
          <p:nvGrpSpPr>
            <p:cNvPr id="9" name="Group 2">
              <a:extLst>
                <a:ext uri="{FF2B5EF4-FFF2-40B4-BE49-F238E27FC236}">
                  <a16:creationId xmlns:a16="http://schemas.microsoft.com/office/drawing/2014/main" id="{07A620D1-39F0-5248-BA0A-E68D423209E0}"/>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13" name="Freeform 3">
                <a:extLst>
                  <a:ext uri="{FF2B5EF4-FFF2-40B4-BE49-F238E27FC236}">
                    <a16:creationId xmlns:a16="http://schemas.microsoft.com/office/drawing/2014/main" id="{A3A73CB9-D2AB-C54C-BC2A-E4E814D2AB52}"/>
                  </a:ext>
                </a:extLst>
              </p:cNvPr>
              <p:cNvSpPr/>
              <p:nvPr/>
            </p:nvSpPr>
            <p:spPr>
              <a:xfrm>
                <a:off x="14167" y="0"/>
                <a:ext cx="6321665" cy="6350000"/>
              </a:xfrm>
              <a:prstGeom prst="roundRect">
                <a:avLst/>
              </a:prstGeom>
              <a:solidFill>
                <a:srgbClr val="C9D8EB">
                  <a:alpha val="73725"/>
                </a:srgbClr>
              </a:solidFill>
            </p:spPr>
          </p:sp>
        </p:grpSp>
        <p:grpSp>
          <p:nvGrpSpPr>
            <p:cNvPr id="10" name="Group 4">
              <a:extLst>
                <a:ext uri="{FF2B5EF4-FFF2-40B4-BE49-F238E27FC236}">
                  <a16:creationId xmlns:a16="http://schemas.microsoft.com/office/drawing/2014/main" id="{15CC61A0-8BB9-C34B-99DA-190CC2EE60AE}"/>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1" name="Freeform 5">
                <a:extLst>
                  <a:ext uri="{FF2B5EF4-FFF2-40B4-BE49-F238E27FC236}">
                    <a16:creationId xmlns:a16="http://schemas.microsoft.com/office/drawing/2014/main" id="{CDB2D801-A3C9-D742-A3F7-284DE1F45199}"/>
                  </a:ext>
                </a:extLst>
              </p:cNvPr>
              <p:cNvSpPr/>
              <p:nvPr/>
            </p:nvSpPr>
            <p:spPr>
              <a:xfrm>
                <a:off x="14167" y="0"/>
                <a:ext cx="6321665" cy="6350000"/>
              </a:xfrm>
              <a:prstGeom prst="roundRect">
                <a:avLst/>
              </a:prstGeom>
              <a:solidFill>
                <a:srgbClr val="4F81BD">
                  <a:alpha val="67059"/>
                </a:srgbClr>
              </a:solidFill>
            </p:spPr>
          </p:sp>
          <p:sp>
            <p:nvSpPr>
              <p:cNvPr id="12" name="Freeform 5">
                <a:extLst>
                  <a:ext uri="{FF2B5EF4-FFF2-40B4-BE49-F238E27FC236}">
                    <a16:creationId xmlns:a16="http://schemas.microsoft.com/office/drawing/2014/main" id="{2E3FE791-B85A-D940-8A2E-E6E1C657A49B}"/>
                  </a:ext>
                </a:extLst>
              </p:cNvPr>
              <p:cNvSpPr/>
              <p:nvPr/>
            </p:nvSpPr>
            <p:spPr>
              <a:xfrm>
                <a:off x="2142270" y="-2128131"/>
                <a:ext cx="6321693" cy="6350000"/>
              </a:xfrm>
              <a:prstGeom prst="roundRect">
                <a:avLst/>
              </a:prstGeom>
              <a:solidFill>
                <a:srgbClr val="C9D8EB">
                  <a:alpha val="73725"/>
                </a:srgbClr>
              </a:solidFill>
            </p:spPr>
          </p:sp>
        </p:grpSp>
      </p:grpSp>
      <p:grpSp>
        <p:nvGrpSpPr>
          <p:cNvPr id="53" name="Group 52">
            <a:extLst>
              <a:ext uri="{FF2B5EF4-FFF2-40B4-BE49-F238E27FC236}">
                <a16:creationId xmlns:a16="http://schemas.microsoft.com/office/drawing/2014/main" id="{254F361F-A24C-2541-ACE8-24692AC1257F}"/>
              </a:ext>
            </a:extLst>
          </p:cNvPr>
          <p:cNvGrpSpPr>
            <a:grpSpLocks noChangeAspect="1"/>
          </p:cNvGrpSpPr>
          <p:nvPr/>
        </p:nvGrpSpPr>
        <p:grpSpPr>
          <a:xfrm>
            <a:off x="4038934" y="3824631"/>
            <a:ext cx="4857391" cy="2854752"/>
            <a:chOff x="1516595" y="808385"/>
            <a:chExt cx="3110081" cy="1827839"/>
          </a:xfrm>
        </p:grpSpPr>
        <p:grpSp>
          <p:nvGrpSpPr>
            <p:cNvPr id="54" name="Group 2">
              <a:extLst>
                <a:ext uri="{FF2B5EF4-FFF2-40B4-BE49-F238E27FC236}">
                  <a16:creationId xmlns:a16="http://schemas.microsoft.com/office/drawing/2014/main" id="{3173C11A-28FF-EC4E-A806-C20EBC40A755}"/>
                </a:ext>
              </a:extLst>
            </p:cNvPr>
            <p:cNvGrpSpPr>
              <a:grpSpLocks noChangeAspect="1"/>
            </p:cNvGrpSpPr>
            <p:nvPr/>
          </p:nvGrpSpPr>
          <p:grpSpPr>
            <a:xfrm>
              <a:off x="1516595" y="1072499"/>
              <a:ext cx="1300969" cy="1306800"/>
              <a:chOff x="5518080" y="3174995"/>
              <a:chExt cx="6321666" cy="6350000"/>
            </a:xfrm>
            <a:solidFill>
              <a:schemeClr val="accent6">
                <a:lumMod val="40000"/>
                <a:lumOff val="60000"/>
              </a:schemeClr>
            </a:solidFill>
          </p:grpSpPr>
          <p:sp>
            <p:nvSpPr>
              <p:cNvPr id="58" name="Freeform 3">
                <a:extLst>
                  <a:ext uri="{FF2B5EF4-FFF2-40B4-BE49-F238E27FC236}">
                    <a16:creationId xmlns:a16="http://schemas.microsoft.com/office/drawing/2014/main" id="{C31B1112-3324-3E4E-99FE-3B1FEC8AA84F}"/>
                  </a:ext>
                </a:extLst>
              </p:cNvPr>
              <p:cNvSpPr/>
              <p:nvPr/>
            </p:nvSpPr>
            <p:spPr>
              <a:xfrm>
                <a:off x="5518080" y="3174995"/>
                <a:ext cx="6321666" cy="6350000"/>
              </a:xfrm>
              <a:prstGeom prst="roundRect">
                <a:avLst/>
              </a:prstGeom>
              <a:solidFill>
                <a:srgbClr val="C9D8EB">
                  <a:alpha val="64706"/>
                </a:srgbClr>
              </a:solidFill>
            </p:spPr>
          </p:sp>
        </p:grpSp>
        <p:grpSp>
          <p:nvGrpSpPr>
            <p:cNvPr id="55" name="Group 4">
              <a:extLst>
                <a:ext uri="{FF2B5EF4-FFF2-40B4-BE49-F238E27FC236}">
                  <a16:creationId xmlns:a16="http://schemas.microsoft.com/office/drawing/2014/main" id="{B688D358-3DF9-C143-B322-20907C1E25F6}"/>
                </a:ext>
              </a:extLst>
            </p:cNvPr>
            <p:cNvGrpSpPr>
              <a:grpSpLocks noChangeAspect="1"/>
            </p:cNvGrpSpPr>
            <p:nvPr/>
          </p:nvGrpSpPr>
          <p:grpSpPr>
            <a:xfrm rot="5400000">
              <a:off x="2458456" y="468005"/>
              <a:ext cx="1827839" cy="2508600"/>
              <a:chOff x="-1529962" y="-19429699"/>
              <a:chExt cx="12693309" cy="17420833"/>
            </a:xfrm>
            <a:solidFill>
              <a:schemeClr val="accent6"/>
            </a:solidFill>
          </p:grpSpPr>
          <p:sp>
            <p:nvSpPr>
              <p:cNvPr id="56" name="Freeform 5">
                <a:extLst>
                  <a:ext uri="{FF2B5EF4-FFF2-40B4-BE49-F238E27FC236}">
                    <a16:creationId xmlns:a16="http://schemas.microsoft.com/office/drawing/2014/main" id="{6424D959-1DDB-724D-9A00-697A81DB6F91}"/>
                  </a:ext>
                </a:extLst>
              </p:cNvPr>
              <p:cNvSpPr/>
              <p:nvPr/>
            </p:nvSpPr>
            <p:spPr>
              <a:xfrm>
                <a:off x="-1529962" y="-8358866"/>
                <a:ext cx="6321661" cy="6350000"/>
              </a:xfrm>
              <a:prstGeom prst="roundRect">
                <a:avLst/>
              </a:prstGeom>
              <a:solidFill>
                <a:srgbClr val="4F81BD">
                  <a:alpha val="67059"/>
                </a:srgbClr>
              </a:solidFill>
            </p:spPr>
          </p:sp>
          <p:sp>
            <p:nvSpPr>
              <p:cNvPr id="57" name="Freeform 5">
                <a:extLst>
                  <a:ext uri="{FF2B5EF4-FFF2-40B4-BE49-F238E27FC236}">
                    <a16:creationId xmlns:a16="http://schemas.microsoft.com/office/drawing/2014/main" id="{4B27AC8D-46BD-EA4E-9F6C-5FBCA6402C5D}"/>
                  </a:ext>
                </a:extLst>
              </p:cNvPr>
              <p:cNvSpPr/>
              <p:nvPr/>
            </p:nvSpPr>
            <p:spPr>
              <a:xfrm>
                <a:off x="4841652" y="-19429699"/>
                <a:ext cx="6321695" cy="6349998"/>
              </a:xfrm>
              <a:prstGeom prst="roundRect">
                <a:avLst/>
              </a:prstGeom>
              <a:solidFill>
                <a:srgbClr val="C9D8EB">
                  <a:alpha val="66275"/>
                </a:srgbClr>
              </a:solidFill>
            </p:spPr>
            <p:txBody>
              <a:bodyPr/>
              <a:lstStyle/>
              <a:p>
                <a:endParaRPr lang="en-US" dirty="0"/>
              </a:p>
            </p:txBody>
          </p:sp>
        </p:grpSp>
      </p:gr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189598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6DA696AF-9FBD-EB40-9305-257165D0236C}"/>
              </a:ext>
            </a:extLst>
          </p:cNvPr>
          <p:cNvSpPr/>
          <p:nvPr/>
        </p:nvSpPr>
        <p:spPr>
          <a:xfrm>
            <a:off x="4572000" y="4138039"/>
            <a:ext cx="1299322" cy="1305146"/>
          </a:xfrm>
          <a:prstGeom prst="roundRect">
            <a:avLst/>
          </a:prstGeom>
          <a:solidFill>
            <a:schemeClr val="accent4">
              <a:lumMod val="40000"/>
              <a:lumOff val="60000"/>
              <a:alpha val="43529"/>
            </a:schemeClr>
          </a:solidFill>
        </p:spPr>
      </p:sp>
      <p:sp>
        <p:nvSpPr>
          <p:cNvPr id="39" name="Freeform 3">
            <a:extLst>
              <a:ext uri="{FF2B5EF4-FFF2-40B4-BE49-F238E27FC236}">
                <a16:creationId xmlns:a16="http://schemas.microsoft.com/office/drawing/2014/main" id="{82523EB5-3142-6047-BA88-BF2FDCC45A69}"/>
              </a:ext>
            </a:extLst>
          </p:cNvPr>
          <p:cNvSpPr/>
          <p:nvPr/>
        </p:nvSpPr>
        <p:spPr>
          <a:xfrm>
            <a:off x="12115800" y="5013739"/>
            <a:ext cx="1299322" cy="1305146"/>
          </a:xfrm>
          <a:prstGeom prst="roundRect">
            <a:avLst/>
          </a:prstGeom>
          <a:solidFill>
            <a:schemeClr val="accent4">
              <a:lumMod val="40000"/>
              <a:lumOff val="60000"/>
              <a:alpha val="43529"/>
            </a:schemeClr>
          </a:solidFill>
        </p:spPr>
      </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271976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grpSp>
        <p:nvGrpSpPr>
          <p:cNvPr id="60" name="Picture 30">
            <a:extLst>
              <a:ext uri="{FF2B5EF4-FFF2-40B4-BE49-F238E27FC236}">
                <a16:creationId xmlns:a16="http://schemas.microsoft.com/office/drawing/2014/main" id="{DFDC2BB3-6F0E-564E-B698-F3768223C257}"/>
              </a:ext>
            </a:extLst>
          </p:cNvPr>
          <p:cNvGrpSpPr/>
          <p:nvPr/>
        </p:nvGrpSpPr>
        <p:grpSpPr>
          <a:xfrm>
            <a:off x="16687800" y="8801100"/>
            <a:ext cx="1447800" cy="1295400"/>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grpSp>
        <p:nvGrpSpPr>
          <p:cNvPr id="60" name="Picture 30">
            <a:extLst>
              <a:ext uri="{FF2B5EF4-FFF2-40B4-BE49-F238E27FC236}">
                <a16:creationId xmlns:a16="http://schemas.microsoft.com/office/drawing/2014/main" id="{DFDC2BB3-6F0E-564E-B698-F3768223C257}"/>
              </a:ext>
            </a:extLst>
          </p:cNvPr>
          <p:cNvGrpSpPr>
            <a:grpSpLocks noChangeAspect="1"/>
          </p:cNvGrpSpPr>
          <p:nvPr/>
        </p:nvGrpSpPr>
        <p:grpSpPr>
          <a:xfrm>
            <a:off x="17221200" y="9291237"/>
            <a:ext cx="900000" cy="805263"/>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3">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8217"/>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37" name="Picture 30">
            <a:extLst>
              <a:ext uri="{FF2B5EF4-FFF2-40B4-BE49-F238E27FC236}">
                <a16:creationId xmlns:a16="http://schemas.microsoft.com/office/drawing/2014/main" id="{A0F67CA0-3251-034B-9871-175DCA092181}"/>
              </a:ext>
            </a:extLst>
          </p:cNvPr>
          <p:cNvGrpSpPr>
            <a:grpSpLocks noChangeAspect="1"/>
          </p:cNvGrpSpPr>
          <p:nvPr/>
        </p:nvGrpSpPr>
        <p:grpSpPr>
          <a:xfrm>
            <a:off x="17221200" y="9291237"/>
            <a:ext cx="900000" cy="805263"/>
            <a:chOff x="14454711" y="8725541"/>
            <a:chExt cx="1447800" cy="1295400"/>
          </a:xfrm>
        </p:grpSpPr>
        <p:sp>
          <p:nvSpPr>
            <p:cNvPr id="38" name="Freeform 37">
              <a:extLst>
                <a:ext uri="{FF2B5EF4-FFF2-40B4-BE49-F238E27FC236}">
                  <a16:creationId xmlns:a16="http://schemas.microsoft.com/office/drawing/2014/main" id="{0BAB9359-B8B8-9A49-A52B-F87A99551CD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338B807-B857-AF40-B08B-6240E0F302B6}"/>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4F5D033-CE26-9F47-B97B-9829E60CF8A6}"/>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253289A-AE26-1C45-9BBB-7022B05C960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[2].</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703547525"/>
              </p:ext>
            </p:extLst>
          </p:nvPr>
        </p:nvGraphicFramePr>
        <p:xfrm>
          <a:off x="1285594" y="3034284"/>
          <a:ext cx="15773400"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Picture 30">
            <a:extLst>
              <a:ext uri="{FF2B5EF4-FFF2-40B4-BE49-F238E27FC236}">
                <a16:creationId xmlns:a16="http://schemas.microsoft.com/office/drawing/2014/main" id="{A0EF42E8-F388-5746-A6EF-D88463DD40D9}"/>
              </a:ext>
            </a:extLst>
          </p:cNvPr>
          <p:cNvGrpSpPr>
            <a:grpSpLocks noChangeAspect="1"/>
          </p:cNvGrpSpPr>
          <p:nvPr/>
        </p:nvGrpSpPr>
        <p:grpSpPr>
          <a:xfrm>
            <a:off x="17235600" y="9291237"/>
            <a:ext cx="900000" cy="805263"/>
            <a:chOff x="14454711" y="8725541"/>
            <a:chExt cx="1447800" cy="1295400"/>
          </a:xfrm>
        </p:grpSpPr>
        <p:sp>
          <p:nvSpPr>
            <p:cNvPr id="31" name="Freeform 30">
              <a:extLst>
                <a:ext uri="{FF2B5EF4-FFF2-40B4-BE49-F238E27FC236}">
                  <a16:creationId xmlns:a16="http://schemas.microsoft.com/office/drawing/2014/main" id="{FBF92F54-AE92-5D42-A5FA-1D838863E2A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C1CD60B-7E4C-3945-B3C0-699C4901C98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D076A6C-A8F0-DD4D-A220-D5F91CFAF5A1}"/>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AAF24E7-3832-3448-9317-CB62B0B860D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35" name="Rectangle 34">
            <a:extLst>
              <a:ext uri="{FF2B5EF4-FFF2-40B4-BE49-F238E27FC236}">
                <a16:creationId xmlns:a16="http://schemas.microsoft.com/office/drawing/2014/main" id="{835F2D47-7DF3-0D4A-8EEE-D673D4FBC4B9}"/>
              </a:ext>
            </a:extLst>
          </p:cNvPr>
          <p:cNvSpPr/>
          <p:nvPr/>
        </p:nvSpPr>
        <p:spPr>
          <a:xfrm>
            <a:off x="1982879" y="7495421"/>
            <a:ext cx="3501841" cy="1754326"/>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Determine the best </a:t>
            </a:r>
            <a:r>
              <a:rPr lang="en-US" i="1" dirty="0">
                <a:solidFill>
                  <a:srgbClr val="1D242C"/>
                </a:solidFill>
                <a:latin typeface="Montserrat" pitchFamily="2" charset="77"/>
                <a:cs typeface="Calibri" panose="020F0502020204030204" pitchFamily="34" charset="0"/>
              </a:rPr>
              <a:t>k</a:t>
            </a:r>
            <a:r>
              <a:rPr lang="en-US" dirty="0">
                <a:solidFill>
                  <a:srgbClr val="1D242C"/>
                </a:solidFill>
                <a:latin typeface="Montserrat" pitchFamily="2" charset="77"/>
                <a:cs typeface="Calibri" panose="020F0502020204030204" pitchFamily="34" charset="0"/>
              </a:rPr>
              <a:t> number of clusters to use in K-means to extract the dominant colors in terms of RGB and CIELAB from 283 images of plutonic rocks. </a:t>
            </a:r>
          </a:p>
        </p:txBody>
      </p:sp>
      <p:sp>
        <p:nvSpPr>
          <p:cNvPr id="36" name="Rectangle 35">
            <a:extLst>
              <a:ext uri="{FF2B5EF4-FFF2-40B4-BE49-F238E27FC236}">
                <a16:creationId xmlns:a16="http://schemas.microsoft.com/office/drawing/2014/main" id="{F2323930-6FD0-A34A-8F3F-B17EB74319F5}"/>
              </a:ext>
            </a:extLst>
          </p:cNvPr>
          <p:cNvSpPr/>
          <p:nvPr/>
        </p:nvSpPr>
        <p:spPr>
          <a:xfrm>
            <a:off x="5884359" y="7495421"/>
            <a:ext cx="3145834" cy="1477328"/>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Use the extracted dominant colors to train the following machine learning algorithms: LR, KNN, DT, SVM, and CNN.</a:t>
            </a:r>
          </a:p>
        </p:txBody>
      </p:sp>
      <p:sp>
        <p:nvSpPr>
          <p:cNvPr id="37" name="Rectangle 36">
            <a:extLst>
              <a:ext uri="{FF2B5EF4-FFF2-40B4-BE49-F238E27FC236}">
                <a16:creationId xmlns:a16="http://schemas.microsoft.com/office/drawing/2014/main" id="{1E344F1C-D2A1-7048-B724-2C50CF71CE40}"/>
              </a:ext>
            </a:extLst>
          </p:cNvPr>
          <p:cNvSpPr/>
          <p:nvPr/>
        </p:nvSpPr>
        <p:spPr>
          <a:xfrm>
            <a:off x="9429833" y="7503041"/>
            <a:ext cx="3476078" cy="923330"/>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Validate the models and deploy the best model in an iOS mobile application. </a:t>
            </a:r>
          </a:p>
        </p:txBody>
      </p:sp>
      <p:sp>
        <p:nvSpPr>
          <p:cNvPr id="38" name="Rectangle 37">
            <a:extLst>
              <a:ext uri="{FF2B5EF4-FFF2-40B4-BE49-F238E27FC236}">
                <a16:creationId xmlns:a16="http://schemas.microsoft.com/office/drawing/2014/main" id="{56E20FB2-CCFC-5541-812E-B5ABD6695071}"/>
              </a:ext>
            </a:extLst>
          </p:cNvPr>
          <p:cNvSpPr/>
          <p:nvPr/>
        </p:nvSpPr>
        <p:spPr>
          <a:xfrm>
            <a:off x="13076214" y="7503041"/>
            <a:ext cx="3145834" cy="923330"/>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Compare the best model results with the obtained in our previous work [2].</a:t>
            </a:r>
          </a:p>
        </p:txBody>
      </p:sp>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4883910"/>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 on iOS devices.</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360513"/>
            <a:ext cx="5391905" cy="1487587"/>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10" name="Picture 30">
            <a:extLst>
              <a:ext uri="{FF2B5EF4-FFF2-40B4-BE49-F238E27FC236}">
                <a16:creationId xmlns:a16="http://schemas.microsoft.com/office/drawing/2014/main" id="{66CA8DA6-C9F8-434C-BA38-03D29B9A0F6B}"/>
              </a:ext>
            </a:extLst>
          </p:cNvPr>
          <p:cNvGrpSpPr/>
          <p:nvPr/>
        </p:nvGrpSpPr>
        <p:grpSpPr>
          <a:xfrm>
            <a:off x="16687800" y="8801100"/>
            <a:ext cx="1295400" cy="1286700"/>
            <a:chOff x="14454711" y="8725541"/>
            <a:chExt cx="1295400" cy="1286700"/>
          </a:xfrm>
        </p:grpSpPr>
        <p:sp>
          <p:nvSpPr>
            <p:cNvPr id="11" name="Freeform 10">
              <a:extLst>
                <a:ext uri="{FF2B5EF4-FFF2-40B4-BE49-F238E27FC236}">
                  <a16:creationId xmlns:a16="http://schemas.microsoft.com/office/drawing/2014/main" id="{5836C131-3F5F-AA48-B4A8-B644A95819E5}"/>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66037E09-EB32-DB46-9BA9-C1944A0258F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DCB9F3-773E-CA46-B86E-4EE54AD7D55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2049809-460D-5246-A952-32B97D3B75D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4839</Words>
  <Application>Microsoft Macintosh PowerPoint</Application>
  <PresentationFormat>Custom</PresentationFormat>
  <Paragraphs>371</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Cambria Math</vt:lpstr>
      <vt:lpstr>Montserrat Light</vt:lpstr>
      <vt:lpstr>Arial</vt:lpstr>
      <vt:lpstr>Calibri Light</vt:lpstr>
      <vt:lpstr>Montserrat Light Bold</vt:lpstr>
      <vt:lpstr>Montserrat Classic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265</cp:revision>
  <dcterms:created xsi:type="dcterms:W3CDTF">2006-08-16T00:00:00Z</dcterms:created>
  <dcterms:modified xsi:type="dcterms:W3CDTF">2021-05-04T16:29:55Z</dcterms:modified>
  <dc:identifier>DAEYMNJrd2Q</dc:identifier>
</cp:coreProperties>
</file>